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43"/>
  </p:notesMasterIdLst>
  <p:sldIdLst>
    <p:sldId id="256" r:id="rId3"/>
    <p:sldId id="257" r:id="rId4"/>
    <p:sldId id="259" r:id="rId5"/>
    <p:sldId id="280" r:id="rId6"/>
    <p:sldId id="319" r:id="rId7"/>
    <p:sldId id="258" r:id="rId8"/>
    <p:sldId id="297" r:id="rId9"/>
    <p:sldId id="260" r:id="rId10"/>
    <p:sldId id="298" r:id="rId11"/>
    <p:sldId id="299" r:id="rId12"/>
    <p:sldId id="343" r:id="rId13"/>
    <p:sldId id="261" r:id="rId14"/>
    <p:sldId id="267" r:id="rId15"/>
    <p:sldId id="344" r:id="rId16"/>
    <p:sldId id="345" r:id="rId17"/>
    <p:sldId id="346" r:id="rId18"/>
    <p:sldId id="347" r:id="rId19"/>
    <p:sldId id="272" r:id="rId20"/>
    <p:sldId id="294" r:id="rId21"/>
    <p:sldId id="296" r:id="rId22"/>
    <p:sldId id="349" r:id="rId23"/>
    <p:sldId id="315" r:id="rId24"/>
    <p:sldId id="350" r:id="rId25"/>
    <p:sldId id="351" r:id="rId26"/>
    <p:sldId id="317" r:id="rId27"/>
    <p:sldId id="352" r:id="rId28"/>
    <p:sldId id="353" r:id="rId29"/>
    <p:sldId id="354" r:id="rId30"/>
    <p:sldId id="355" r:id="rId31"/>
    <p:sldId id="318" r:id="rId32"/>
    <p:sldId id="358" r:id="rId33"/>
    <p:sldId id="359" r:id="rId34"/>
    <p:sldId id="365" r:id="rId35"/>
    <p:sldId id="300" r:id="rId36"/>
    <p:sldId id="360" r:id="rId37"/>
    <p:sldId id="281" r:id="rId38"/>
    <p:sldId id="362" r:id="rId39"/>
    <p:sldId id="262" r:id="rId40"/>
    <p:sldId id="364" r:id="rId41"/>
    <p:sldId id="320"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78F"/>
    <a:srgbClr val="354964"/>
    <a:srgbClr val="FAF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84" d="100"/>
          <a:sy n="84" d="100"/>
        </p:scale>
        <p:origin x="566" y="67"/>
      </p:cViewPr>
      <p:guideLst>
        <p:guide orient="horz" pos="2160"/>
        <p:guide pos="36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bg>
      <p:bgPr>
        <a:solidFill>
          <a:srgbClr val="444C7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67200" y="0"/>
            <a:ext cx="7924800" cy="6858000"/>
          </a:xfrm>
          <a:custGeom>
            <a:avLst/>
            <a:gdLst>
              <a:gd name="connsiteX0" fmla="*/ 0 w 7924800"/>
              <a:gd name="connsiteY0" fmla="*/ 0 h 6858000"/>
              <a:gd name="connsiteX1" fmla="*/ 7924800 w 7924800"/>
              <a:gd name="connsiteY1" fmla="*/ 0 h 6858000"/>
              <a:gd name="connsiteX2" fmla="*/ 7924800 w 7924800"/>
              <a:gd name="connsiteY2" fmla="*/ 6858000 h 6858000"/>
              <a:gd name="connsiteX3" fmla="*/ 0 w 7924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4800" h="6858000">
                <a:moveTo>
                  <a:pt x="0" y="0"/>
                </a:moveTo>
                <a:lnTo>
                  <a:pt x="7924800" y="0"/>
                </a:lnTo>
                <a:lnTo>
                  <a:pt x="7924800"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animBg="1"/>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2" grpId="0" bldLvl="0" animBg="1"/>
      <p:bldP spid="3"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0" grpId="0" bldLvl="0" animBg="1"/>
      <p:bldP spid="57" grpId="0" bldLvl="0" animBg="1"/>
      <p:bldP spid="5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31.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jpe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2.jpeg"/><Relationship Id="rId5" Type="http://schemas.openxmlformats.org/officeDocument/2006/relationships/image" Target="../media/image15.jpeg"/><Relationship Id="rId10" Type="http://schemas.openxmlformats.org/officeDocument/2006/relationships/image" Target="../media/image36.jpeg"/><Relationship Id="rId4" Type="http://schemas.openxmlformats.org/officeDocument/2006/relationships/image" Target="../media/image14.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7.jpeg"/><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3.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15.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6.jpeg"/><Relationship Id="rId2" Type="http://schemas.openxmlformats.org/officeDocument/2006/relationships/slideLayout" Target="../slideLayouts/slideLayout37.xml"/><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5.jpeg"/><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15.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1.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jpeg"/><Relationship Id="rId5" Type="http://schemas.openxmlformats.org/officeDocument/2006/relationships/notesSlide" Target="../notesSlides/notesSlide31.xml"/><Relationship Id="rId4"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32.xml"/><Relationship Id="rId7" Type="http://schemas.openxmlformats.org/officeDocument/2006/relationships/image" Target="../media/image32.jpeg"/><Relationship Id="rId2" Type="http://schemas.openxmlformats.org/officeDocument/2006/relationships/slideLayout" Target="../slideLayouts/slideLayout41.xml"/><Relationship Id="rId1" Type="http://schemas.openxmlformats.org/officeDocument/2006/relationships/tags" Target="../tags/tag13.xml"/><Relationship Id="rId6" Type="http://schemas.openxmlformats.org/officeDocument/2006/relationships/image" Target="../media/image15.jpeg"/><Relationship Id="rId11" Type="http://schemas.openxmlformats.org/officeDocument/2006/relationships/image" Target="../media/image36.jpeg"/><Relationship Id="rId5" Type="http://schemas.openxmlformats.org/officeDocument/2006/relationships/image" Target="../media/image14.png"/><Relationship Id="rId10" Type="http://schemas.openxmlformats.org/officeDocument/2006/relationships/image" Target="../media/image35.jpeg"/><Relationship Id="rId4" Type="http://schemas.openxmlformats.org/officeDocument/2006/relationships/image" Target="../media/image13.jpe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7"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8" cstate="screen"/>
          <a:stretch>
            <a:fillRect/>
          </a:stretch>
        </p:blipFill>
        <p:spPr>
          <a:xfrm>
            <a:off x="-581908" y="-1358079"/>
            <a:ext cx="8611737" cy="4316724"/>
          </a:xfrm>
          <a:prstGeom prst="rect">
            <a:avLst/>
          </a:prstGeom>
        </p:spPr>
      </p:pic>
      <p:sp>
        <p:nvSpPr>
          <p:cNvPr id="25" name="文本框 24"/>
          <p:cNvSpPr txBox="1"/>
          <p:nvPr/>
        </p:nvSpPr>
        <p:spPr>
          <a:xfrm>
            <a:off x="2821022" y="2814977"/>
            <a:ext cx="6786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UXD202005</a:t>
            </a:r>
            <a:r>
              <a:rPr lang="zh-CN" altLang="en-US" sz="8000" dirty="0">
                <a:solidFill>
                  <a:srgbClr val="354964"/>
                </a:solidFill>
                <a:latin typeface="文悦古体仿宋 (非商业用途)" pitchFamily="50" charset="-122"/>
                <a:ea typeface="文悦古体仿宋 (非商业用途)" pitchFamily="50" charset="-122"/>
              </a:rPr>
              <a:t>小组</a:t>
            </a:r>
          </a:p>
        </p:txBody>
      </p:sp>
      <p:sp>
        <p:nvSpPr>
          <p:cNvPr id="26" name="文本框 25"/>
          <p:cNvSpPr txBox="1"/>
          <p:nvPr/>
        </p:nvSpPr>
        <p:spPr>
          <a:xfrm>
            <a:off x="1831194" y="1901203"/>
            <a:ext cx="863600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2019—2020</a:t>
            </a: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第二学期</a:t>
            </a:r>
          </a:p>
        </p:txBody>
      </p:sp>
      <p:pic>
        <p:nvPicPr>
          <p:cNvPr id="28" name="图片 27"/>
          <p:cNvPicPr>
            <a:picLocks noChangeAspect="1"/>
          </p:cNvPicPr>
          <p:nvPr/>
        </p:nvPicPr>
        <p:blipFill rotWithShape="1">
          <a:blip r:embed="rId9" cstate="screen"/>
          <a:srcRect/>
          <a:stretch>
            <a:fillRect/>
          </a:stretch>
        </p:blipFill>
        <p:spPr>
          <a:xfrm>
            <a:off x="5015104" y="4648670"/>
            <a:ext cx="2538290" cy="58676"/>
          </a:xfrm>
          <a:prstGeom prst="rect">
            <a:avLst/>
          </a:prstGeom>
        </p:spPr>
      </p:pic>
      <p:sp>
        <p:nvSpPr>
          <p:cNvPr id="29" name="TextBox 67"/>
          <p:cNvSpPr txBox="1"/>
          <p:nvPr/>
        </p:nvSpPr>
        <p:spPr>
          <a:xfrm>
            <a:off x="3609975" y="4096385"/>
            <a:ext cx="5419725" cy="977265"/>
          </a:xfrm>
          <a:prstGeom prst="rect">
            <a:avLst/>
          </a:prstGeom>
          <a:noFill/>
        </p:spPr>
        <p:txBody>
          <a:bodyPr wrap="square" rtlCol="0">
            <a:spAutoFit/>
          </a:bodyPr>
          <a:lstStyle/>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组长：王华怿</a:t>
            </a:r>
          </a:p>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组员：李欣飏  罗一焱  汪诗怡  梅肖玥</a:t>
            </a:r>
          </a:p>
        </p:txBody>
      </p:sp>
      <p:pic>
        <p:nvPicPr>
          <p:cNvPr id="32" name="图片 31"/>
          <p:cNvPicPr>
            <a:picLocks noChangeAspect="1"/>
          </p:cNvPicPr>
          <p:nvPr/>
        </p:nvPicPr>
        <p:blipFill>
          <a:blip r:embed="rId10"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4" cstate="screen"/>
          <a:stretch>
            <a:fillRect/>
          </a:stretch>
        </p:blipFill>
        <p:spPr>
          <a:xfrm>
            <a:off x="0" y="0"/>
            <a:ext cx="12192000" cy="6858000"/>
          </a:xfrm>
          <a:prstGeom prst="rect">
            <a:avLst/>
          </a:prstGeom>
        </p:spPr>
      </p:pic>
      <p:pic>
        <p:nvPicPr>
          <p:cNvPr id="46" name="图片 45"/>
          <p:cNvPicPr>
            <a:picLocks noChangeAspect="1"/>
          </p:cNvPicPr>
          <p:nvPr/>
        </p:nvPicPr>
        <p:blipFill>
          <a:blip r:embed="rId5" cstate="screen"/>
          <a:stretch>
            <a:fillRect/>
          </a:stretch>
        </p:blipFill>
        <p:spPr>
          <a:xfrm>
            <a:off x="0" y="0"/>
            <a:ext cx="12192000" cy="5996380"/>
          </a:xfrm>
          <a:prstGeom prst="rect">
            <a:avLst/>
          </a:prstGeom>
        </p:spPr>
      </p:pic>
      <p:sp>
        <p:nvSpPr>
          <p:cNvPr id="47" name="矩形 46"/>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644188" y="477737"/>
            <a:ext cx="2903622" cy="582015"/>
            <a:chOff x="1459832" y="2326104"/>
            <a:chExt cx="4283242" cy="513348"/>
          </a:xfrm>
        </p:grpSpPr>
        <p:pic>
          <p:nvPicPr>
            <p:cNvPr id="49" name="图片 48"/>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里程碑</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Freeform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1920527"/>
            <a:ext cx="233363" cy="338138"/>
          </a:xfrm>
          <a:custGeom>
            <a:avLst/>
            <a:gdLst>
              <a:gd name="T0" fmla="*/ 105 w 149"/>
              <a:gd name="T1" fmla="*/ 28 h 216"/>
              <a:gd name="T2" fmla="*/ 73 w 149"/>
              <a:gd name="T3" fmla="*/ 0 h 216"/>
              <a:gd name="T4" fmla="*/ 42 w 149"/>
              <a:gd name="T5" fmla="*/ 29 h 216"/>
              <a:gd name="T6" fmla="*/ 0 w 149"/>
              <a:gd name="T7" fmla="*/ 115 h 216"/>
              <a:gd name="T8" fmla="*/ 51 w 149"/>
              <a:gd name="T9" fmla="*/ 207 h 216"/>
              <a:gd name="T10" fmla="*/ 73 w 149"/>
              <a:gd name="T11" fmla="*/ 216 h 216"/>
              <a:gd name="T12" fmla="*/ 95 w 149"/>
              <a:gd name="T13" fmla="*/ 208 h 216"/>
              <a:gd name="T14" fmla="*/ 149 w 149"/>
              <a:gd name="T15" fmla="*/ 115 h 216"/>
              <a:gd name="T16" fmla="*/ 105 w 149"/>
              <a:gd name="T17" fmla="*/ 28 h 216"/>
              <a:gd name="T18" fmla="*/ 91 w 149"/>
              <a:gd name="T19" fmla="*/ 201 h 216"/>
              <a:gd name="T20" fmla="*/ 91 w 149"/>
              <a:gd name="T21" fmla="*/ 201 h 216"/>
              <a:gd name="T22" fmla="*/ 90 w 149"/>
              <a:gd name="T23" fmla="*/ 202 h 216"/>
              <a:gd name="T24" fmla="*/ 73 w 149"/>
              <a:gd name="T25" fmla="*/ 208 h 216"/>
              <a:gd name="T26" fmla="*/ 56 w 149"/>
              <a:gd name="T27" fmla="*/ 200 h 216"/>
              <a:gd name="T28" fmla="*/ 55 w 149"/>
              <a:gd name="T29" fmla="*/ 200 h 216"/>
              <a:gd name="T30" fmla="*/ 54 w 149"/>
              <a:gd name="T31" fmla="*/ 199 h 216"/>
              <a:gd name="T32" fmla="*/ 8 w 149"/>
              <a:gd name="T33" fmla="*/ 115 h 216"/>
              <a:gd name="T34" fmla="*/ 48 w 149"/>
              <a:gd name="T35" fmla="*/ 35 h 216"/>
              <a:gd name="T36" fmla="*/ 49 w 149"/>
              <a:gd name="T37" fmla="*/ 34 h 216"/>
              <a:gd name="T38" fmla="*/ 49 w 149"/>
              <a:gd name="T39" fmla="*/ 32 h 216"/>
              <a:gd name="T40" fmla="*/ 73 w 149"/>
              <a:gd name="T41" fmla="*/ 8 h 216"/>
              <a:gd name="T42" fmla="*/ 97 w 149"/>
              <a:gd name="T43" fmla="*/ 31 h 216"/>
              <a:gd name="T44" fmla="*/ 98 w 149"/>
              <a:gd name="T45" fmla="*/ 33 h 216"/>
              <a:gd name="T46" fmla="*/ 99 w 149"/>
              <a:gd name="T47" fmla="*/ 34 h 216"/>
              <a:gd name="T48" fmla="*/ 141 w 149"/>
              <a:gd name="T49" fmla="*/ 115 h 216"/>
              <a:gd name="T50" fmla="*/ 91 w 149"/>
              <a:gd name="T51" fmla="*/ 201 h 216"/>
              <a:gd name="T52" fmla="*/ 57 w 149"/>
              <a:gd name="T53" fmla="*/ 97 h 216"/>
              <a:gd name="T54" fmla="*/ 49 w 149"/>
              <a:gd name="T55" fmla="*/ 105 h 216"/>
              <a:gd name="T56" fmla="*/ 57 w 149"/>
              <a:gd name="T57" fmla="*/ 113 h 216"/>
              <a:gd name="T58" fmla="*/ 65 w 149"/>
              <a:gd name="T59" fmla="*/ 105 h 216"/>
              <a:gd name="T60" fmla="*/ 57 w 149"/>
              <a:gd name="T61" fmla="*/ 97 h 216"/>
              <a:gd name="T62" fmla="*/ 41 w 149"/>
              <a:gd name="T63" fmla="*/ 133 h 216"/>
              <a:gd name="T64" fmla="*/ 33 w 149"/>
              <a:gd name="T65" fmla="*/ 141 h 216"/>
              <a:gd name="T66" fmla="*/ 41 w 149"/>
              <a:gd name="T67" fmla="*/ 149 h 216"/>
              <a:gd name="T68" fmla="*/ 49 w 149"/>
              <a:gd name="T69" fmla="*/ 141 h 216"/>
              <a:gd name="T70" fmla="*/ 41 w 149"/>
              <a:gd name="T71" fmla="*/ 133 h 216"/>
              <a:gd name="T72" fmla="*/ 41 w 149"/>
              <a:gd name="T73" fmla="*/ 81 h 216"/>
              <a:gd name="T74" fmla="*/ 33 w 149"/>
              <a:gd name="T75" fmla="*/ 73 h 216"/>
              <a:gd name="T76" fmla="*/ 25 w 149"/>
              <a:gd name="T77" fmla="*/ 81 h 216"/>
              <a:gd name="T78" fmla="*/ 33 w 149"/>
              <a:gd name="T79" fmla="*/ 89 h 216"/>
              <a:gd name="T80" fmla="*/ 41 w 149"/>
              <a:gd name="T81"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216">
                <a:moveTo>
                  <a:pt x="105" y="28"/>
                </a:moveTo>
                <a:cubicBezTo>
                  <a:pt x="103" y="12"/>
                  <a:pt x="90" y="0"/>
                  <a:pt x="73" y="0"/>
                </a:cubicBezTo>
                <a:cubicBezTo>
                  <a:pt x="57" y="0"/>
                  <a:pt x="43" y="13"/>
                  <a:pt x="42" y="29"/>
                </a:cubicBezTo>
                <a:cubicBezTo>
                  <a:pt x="16" y="45"/>
                  <a:pt x="0" y="79"/>
                  <a:pt x="0" y="115"/>
                </a:cubicBezTo>
                <a:cubicBezTo>
                  <a:pt x="0" y="157"/>
                  <a:pt x="20" y="193"/>
                  <a:pt x="51" y="207"/>
                </a:cubicBezTo>
                <a:cubicBezTo>
                  <a:pt x="57" y="213"/>
                  <a:pt x="65" y="216"/>
                  <a:pt x="73" y="216"/>
                </a:cubicBezTo>
                <a:cubicBezTo>
                  <a:pt x="81" y="216"/>
                  <a:pt x="89" y="213"/>
                  <a:pt x="95" y="208"/>
                </a:cubicBezTo>
                <a:cubicBezTo>
                  <a:pt x="127" y="196"/>
                  <a:pt x="149" y="158"/>
                  <a:pt x="149" y="115"/>
                </a:cubicBezTo>
                <a:cubicBezTo>
                  <a:pt x="149" y="79"/>
                  <a:pt x="131" y="44"/>
                  <a:pt x="105" y="28"/>
                </a:cubicBezTo>
                <a:close/>
                <a:moveTo>
                  <a:pt x="91" y="201"/>
                </a:moveTo>
                <a:cubicBezTo>
                  <a:pt x="91" y="201"/>
                  <a:pt x="91" y="201"/>
                  <a:pt x="91" y="201"/>
                </a:cubicBezTo>
                <a:cubicBezTo>
                  <a:pt x="90" y="202"/>
                  <a:pt x="90" y="202"/>
                  <a:pt x="90" y="202"/>
                </a:cubicBezTo>
                <a:cubicBezTo>
                  <a:pt x="85" y="206"/>
                  <a:pt x="80" y="208"/>
                  <a:pt x="73" y="208"/>
                </a:cubicBezTo>
                <a:cubicBezTo>
                  <a:pt x="67" y="208"/>
                  <a:pt x="60" y="205"/>
                  <a:pt x="56" y="200"/>
                </a:cubicBezTo>
                <a:cubicBezTo>
                  <a:pt x="55" y="200"/>
                  <a:pt x="55" y="200"/>
                  <a:pt x="55" y="200"/>
                </a:cubicBezTo>
                <a:cubicBezTo>
                  <a:pt x="54" y="199"/>
                  <a:pt x="54" y="199"/>
                  <a:pt x="54" y="199"/>
                </a:cubicBezTo>
                <a:cubicBezTo>
                  <a:pt x="27" y="188"/>
                  <a:pt x="8" y="154"/>
                  <a:pt x="8" y="115"/>
                </a:cubicBezTo>
                <a:cubicBezTo>
                  <a:pt x="8" y="81"/>
                  <a:pt x="24" y="49"/>
                  <a:pt x="48" y="35"/>
                </a:cubicBezTo>
                <a:cubicBezTo>
                  <a:pt x="49" y="34"/>
                  <a:pt x="49" y="34"/>
                  <a:pt x="49" y="34"/>
                </a:cubicBezTo>
                <a:cubicBezTo>
                  <a:pt x="49" y="32"/>
                  <a:pt x="49" y="32"/>
                  <a:pt x="49" y="32"/>
                </a:cubicBezTo>
                <a:cubicBezTo>
                  <a:pt x="50" y="19"/>
                  <a:pt x="60" y="8"/>
                  <a:pt x="73" y="8"/>
                </a:cubicBezTo>
                <a:cubicBezTo>
                  <a:pt x="86" y="8"/>
                  <a:pt x="97" y="18"/>
                  <a:pt x="97" y="31"/>
                </a:cubicBezTo>
                <a:cubicBezTo>
                  <a:pt x="98" y="33"/>
                  <a:pt x="98" y="33"/>
                  <a:pt x="98" y="33"/>
                </a:cubicBezTo>
                <a:cubicBezTo>
                  <a:pt x="99" y="34"/>
                  <a:pt x="99" y="34"/>
                  <a:pt x="99" y="34"/>
                </a:cubicBezTo>
                <a:cubicBezTo>
                  <a:pt x="124" y="48"/>
                  <a:pt x="141" y="81"/>
                  <a:pt x="141" y="115"/>
                </a:cubicBezTo>
                <a:cubicBezTo>
                  <a:pt x="141" y="155"/>
                  <a:pt x="121" y="190"/>
                  <a:pt x="91" y="201"/>
                </a:cubicBezTo>
                <a:close/>
                <a:moveTo>
                  <a:pt x="57" y="97"/>
                </a:moveTo>
                <a:cubicBezTo>
                  <a:pt x="53" y="97"/>
                  <a:pt x="49" y="101"/>
                  <a:pt x="49" y="105"/>
                </a:cubicBezTo>
                <a:cubicBezTo>
                  <a:pt x="49" y="109"/>
                  <a:pt x="53" y="113"/>
                  <a:pt x="57" y="113"/>
                </a:cubicBezTo>
                <a:cubicBezTo>
                  <a:pt x="62" y="113"/>
                  <a:pt x="65" y="109"/>
                  <a:pt x="65" y="105"/>
                </a:cubicBezTo>
                <a:cubicBezTo>
                  <a:pt x="65" y="101"/>
                  <a:pt x="62" y="97"/>
                  <a:pt x="57" y="97"/>
                </a:cubicBezTo>
                <a:close/>
                <a:moveTo>
                  <a:pt x="41" y="133"/>
                </a:moveTo>
                <a:cubicBezTo>
                  <a:pt x="37" y="133"/>
                  <a:pt x="33" y="137"/>
                  <a:pt x="33" y="141"/>
                </a:cubicBezTo>
                <a:cubicBezTo>
                  <a:pt x="33" y="145"/>
                  <a:pt x="37" y="149"/>
                  <a:pt x="41" y="149"/>
                </a:cubicBezTo>
                <a:cubicBezTo>
                  <a:pt x="46" y="149"/>
                  <a:pt x="49" y="145"/>
                  <a:pt x="49" y="141"/>
                </a:cubicBezTo>
                <a:cubicBezTo>
                  <a:pt x="49" y="137"/>
                  <a:pt x="46" y="133"/>
                  <a:pt x="41" y="133"/>
                </a:cubicBezTo>
                <a:close/>
                <a:moveTo>
                  <a:pt x="41" y="81"/>
                </a:moveTo>
                <a:cubicBezTo>
                  <a:pt x="41" y="77"/>
                  <a:pt x="38" y="73"/>
                  <a:pt x="33" y="73"/>
                </a:cubicBezTo>
                <a:cubicBezTo>
                  <a:pt x="29" y="73"/>
                  <a:pt x="25" y="77"/>
                  <a:pt x="25" y="81"/>
                </a:cubicBezTo>
                <a:cubicBezTo>
                  <a:pt x="25" y="85"/>
                  <a:pt x="29" y="89"/>
                  <a:pt x="33" y="89"/>
                </a:cubicBezTo>
                <a:cubicBezTo>
                  <a:pt x="38" y="89"/>
                  <a:pt x="41" y="85"/>
                  <a:pt x="41" y="8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14706" y="1933227"/>
            <a:ext cx="338138" cy="32543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0" name="Freeform 2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4165456"/>
            <a:ext cx="298450" cy="331788"/>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5" name="Gruppieren 3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126161" y="4192285"/>
            <a:ext cx="250825" cy="342900"/>
            <a:chOff x="6261893" y="5797549"/>
            <a:chExt cx="250825" cy="342900"/>
          </a:xfrm>
          <a:solidFill>
            <a:schemeClr val="accent1"/>
          </a:solidFill>
        </p:grpSpPr>
        <p:sp>
          <p:nvSpPr>
            <p:cNvPr id="106" name="Freeform 269"/>
            <p:cNvSpPr>
              <a:spLocks noEditPoints="1"/>
            </p:cNvSpPr>
            <p:nvPr/>
          </p:nvSpPr>
          <p:spPr bwMode="auto">
            <a:xfrm>
              <a:off x="6261893" y="5940424"/>
              <a:ext cx="187325" cy="200025"/>
            </a:xfrm>
            <a:custGeom>
              <a:avLst/>
              <a:gdLst>
                <a:gd name="T0" fmla="*/ 118 w 118"/>
                <a:gd name="T1" fmla="*/ 126 h 126"/>
                <a:gd name="T2" fmla="*/ 0 w 118"/>
                <a:gd name="T3" fmla="*/ 126 h 126"/>
                <a:gd name="T4" fmla="*/ 0 w 118"/>
                <a:gd name="T5" fmla="*/ 0 h 126"/>
                <a:gd name="T6" fmla="*/ 118 w 118"/>
                <a:gd name="T7" fmla="*/ 0 h 126"/>
                <a:gd name="T8" fmla="*/ 118 w 118"/>
                <a:gd name="T9" fmla="*/ 126 h 126"/>
                <a:gd name="T10" fmla="*/ 8 w 118"/>
                <a:gd name="T11" fmla="*/ 118 h 126"/>
                <a:gd name="T12" fmla="*/ 110 w 118"/>
                <a:gd name="T13" fmla="*/ 118 h 126"/>
                <a:gd name="T14" fmla="*/ 110 w 118"/>
                <a:gd name="T15" fmla="*/ 8 h 126"/>
                <a:gd name="T16" fmla="*/ 8 w 118"/>
                <a:gd name="T17" fmla="*/ 8 h 126"/>
                <a:gd name="T18" fmla="*/ 8 w 118"/>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26">
                  <a:moveTo>
                    <a:pt x="118" y="126"/>
                  </a:moveTo>
                  <a:lnTo>
                    <a:pt x="0" y="126"/>
                  </a:lnTo>
                  <a:lnTo>
                    <a:pt x="0" y="0"/>
                  </a:lnTo>
                  <a:lnTo>
                    <a:pt x="118" y="0"/>
                  </a:lnTo>
                  <a:lnTo>
                    <a:pt x="118" y="126"/>
                  </a:lnTo>
                  <a:close/>
                  <a:moveTo>
                    <a:pt x="8" y="118"/>
                  </a:moveTo>
                  <a:lnTo>
                    <a:pt x="110" y="118"/>
                  </a:lnTo>
                  <a:lnTo>
                    <a:pt x="110" y="8"/>
                  </a:lnTo>
                  <a:lnTo>
                    <a:pt x="8" y="8"/>
                  </a:lnTo>
                  <a:lnTo>
                    <a:pt x="8"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70"/>
            <p:cNvSpPr>
              <a:spLocks noEditPoints="1"/>
            </p:cNvSpPr>
            <p:nvPr/>
          </p:nvSpPr>
          <p:spPr bwMode="auto">
            <a:xfrm>
              <a:off x="6436518" y="6002337"/>
              <a:ext cx="76200" cy="76200"/>
            </a:xfrm>
            <a:custGeom>
              <a:avLst/>
              <a:gdLst>
                <a:gd name="T0" fmla="*/ 32 w 48"/>
                <a:gd name="T1" fmla="*/ 48 h 48"/>
                <a:gd name="T2" fmla="*/ 0 w 48"/>
                <a:gd name="T3" fmla="*/ 48 h 48"/>
                <a:gd name="T4" fmla="*/ 0 w 48"/>
                <a:gd name="T5" fmla="*/ 0 h 48"/>
                <a:gd name="T6" fmla="*/ 32 w 48"/>
                <a:gd name="T7" fmla="*/ 0 h 48"/>
                <a:gd name="T8" fmla="*/ 48 w 48"/>
                <a:gd name="T9" fmla="*/ 16 h 48"/>
                <a:gd name="T10" fmla="*/ 48 w 48"/>
                <a:gd name="T11" fmla="*/ 32 h 48"/>
                <a:gd name="T12" fmla="*/ 32 w 48"/>
                <a:gd name="T13" fmla="*/ 48 h 48"/>
                <a:gd name="T14" fmla="*/ 8 w 48"/>
                <a:gd name="T15" fmla="*/ 40 h 48"/>
                <a:gd name="T16" fmla="*/ 32 w 48"/>
                <a:gd name="T17" fmla="*/ 40 h 48"/>
                <a:gd name="T18" fmla="*/ 40 w 48"/>
                <a:gd name="T19" fmla="*/ 32 h 48"/>
                <a:gd name="T20" fmla="*/ 40 w 48"/>
                <a:gd name="T21" fmla="*/ 16 h 48"/>
                <a:gd name="T22" fmla="*/ 32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32" y="48"/>
                  </a:moveTo>
                  <a:cubicBezTo>
                    <a:pt x="0" y="48"/>
                    <a:pt x="0" y="48"/>
                    <a:pt x="0" y="48"/>
                  </a:cubicBezTo>
                  <a:cubicBezTo>
                    <a:pt x="0" y="0"/>
                    <a:pt x="0" y="0"/>
                    <a:pt x="0" y="0"/>
                  </a:cubicBezTo>
                  <a:cubicBezTo>
                    <a:pt x="32" y="0"/>
                    <a:pt x="32" y="0"/>
                    <a:pt x="32" y="0"/>
                  </a:cubicBezTo>
                  <a:cubicBezTo>
                    <a:pt x="41" y="0"/>
                    <a:pt x="48" y="7"/>
                    <a:pt x="48" y="16"/>
                  </a:cubicBezTo>
                  <a:cubicBezTo>
                    <a:pt x="48" y="32"/>
                    <a:pt x="48" y="32"/>
                    <a:pt x="48" y="32"/>
                  </a:cubicBezTo>
                  <a:cubicBezTo>
                    <a:pt x="48" y="41"/>
                    <a:pt x="41" y="48"/>
                    <a:pt x="32" y="48"/>
                  </a:cubicBezTo>
                  <a:close/>
                  <a:moveTo>
                    <a:pt x="8" y="40"/>
                  </a:moveTo>
                  <a:cubicBezTo>
                    <a:pt x="32" y="40"/>
                    <a:pt x="32" y="40"/>
                    <a:pt x="32" y="40"/>
                  </a:cubicBezTo>
                  <a:cubicBezTo>
                    <a:pt x="36" y="40"/>
                    <a:pt x="40" y="36"/>
                    <a:pt x="40" y="32"/>
                  </a:cubicBezTo>
                  <a:cubicBezTo>
                    <a:pt x="40" y="16"/>
                    <a:pt x="40" y="16"/>
                    <a:pt x="40" y="16"/>
                  </a:cubicBezTo>
                  <a:cubicBezTo>
                    <a:pt x="40" y="12"/>
                    <a:pt x="36" y="8"/>
                    <a:pt x="32"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71"/>
            <p:cNvSpPr>
              <a:spLocks noEditPoints="1"/>
            </p:cNvSpPr>
            <p:nvPr/>
          </p:nvSpPr>
          <p:spPr bwMode="auto">
            <a:xfrm>
              <a:off x="6312693" y="6002337"/>
              <a:ext cx="61913" cy="100013"/>
            </a:xfrm>
            <a:custGeom>
              <a:avLst/>
              <a:gdLst>
                <a:gd name="T0" fmla="*/ 39 w 39"/>
                <a:gd name="T1" fmla="*/ 63 h 63"/>
                <a:gd name="T2" fmla="*/ 0 w 39"/>
                <a:gd name="T3" fmla="*/ 63 h 63"/>
                <a:gd name="T4" fmla="*/ 0 w 39"/>
                <a:gd name="T5" fmla="*/ 0 h 63"/>
                <a:gd name="T6" fmla="*/ 39 w 39"/>
                <a:gd name="T7" fmla="*/ 0 h 63"/>
                <a:gd name="T8" fmla="*/ 39 w 39"/>
                <a:gd name="T9" fmla="*/ 63 h 63"/>
                <a:gd name="T10" fmla="*/ 8 w 39"/>
                <a:gd name="T11" fmla="*/ 56 h 63"/>
                <a:gd name="T12" fmla="*/ 31 w 39"/>
                <a:gd name="T13" fmla="*/ 56 h 63"/>
                <a:gd name="T14" fmla="*/ 31 w 39"/>
                <a:gd name="T15" fmla="*/ 8 h 63"/>
                <a:gd name="T16" fmla="*/ 8 w 39"/>
                <a:gd name="T17" fmla="*/ 8 h 63"/>
                <a:gd name="T18" fmla="*/ 8 w 39"/>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9" y="63"/>
                  </a:moveTo>
                  <a:lnTo>
                    <a:pt x="0" y="63"/>
                  </a:lnTo>
                  <a:lnTo>
                    <a:pt x="0" y="0"/>
                  </a:lnTo>
                  <a:lnTo>
                    <a:pt x="39" y="0"/>
                  </a:lnTo>
                  <a:lnTo>
                    <a:pt x="39" y="63"/>
                  </a:lnTo>
                  <a:close/>
                  <a:moveTo>
                    <a:pt x="8" y="56"/>
                  </a:moveTo>
                  <a:lnTo>
                    <a:pt x="31" y="56"/>
                  </a:lnTo>
                  <a:lnTo>
                    <a:pt x="31" y="8"/>
                  </a:lnTo>
                  <a:lnTo>
                    <a:pt x="8" y="8"/>
                  </a:ln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Rectangle 272"/>
            <p:cNvSpPr>
              <a:spLocks noChangeArrowheads="1"/>
            </p:cNvSpPr>
            <p:nvPr/>
          </p:nvSpPr>
          <p:spPr bwMode="auto">
            <a:xfrm>
              <a:off x="6336505" y="5953124"/>
              <a:ext cx="127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0" name="Freeform 273"/>
            <p:cNvSpPr/>
            <p:nvPr/>
          </p:nvSpPr>
          <p:spPr bwMode="auto">
            <a:xfrm>
              <a:off x="63380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274"/>
            <p:cNvSpPr/>
            <p:nvPr/>
          </p:nvSpPr>
          <p:spPr bwMode="auto">
            <a:xfrm>
              <a:off x="63507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275"/>
            <p:cNvSpPr/>
            <p:nvPr/>
          </p:nvSpPr>
          <p:spPr bwMode="auto">
            <a:xfrm>
              <a:off x="6288880"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76"/>
            <p:cNvSpPr/>
            <p:nvPr/>
          </p:nvSpPr>
          <p:spPr bwMode="auto">
            <a:xfrm>
              <a:off x="6301580"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77"/>
            <p:cNvSpPr/>
            <p:nvPr/>
          </p:nvSpPr>
          <p:spPr bwMode="auto">
            <a:xfrm>
              <a:off x="63888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78"/>
            <p:cNvSpPr/>
            <p:nvPr/>
          </p:nvSpPr>
          <p:spPr bwMode="auto">
            <a:xfrm>
              <a:off x="64015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3888964" y="1640128"/>
          <a:ext cx="4603115" cy="3577744"/>
        </p:xfrm>
        <a:graphic>
          <a:graphicData uri="http://schemas.openxmlformats.org/drawingml/2006/table">
            <a:tbl>
              <a:tblPr firstRow="1" bandRow="1">
                <a:tableStyleId>{5940675A-B579-460E-94D1-54222C63F5DA}</a:tableStyleId>
              </a:tblPr>
              <a:tblGrid>
                <a:gridCol w="884090">
                  <a:extLst>
                    <a:ext uri="{9D8B030D-6E8A-4147-A177-3AD203B41FA5}">
                      <a16:colId xmlns:a16="http://schemas.microsoft.com/office/drawing/2014/main" val="20000"/>
                    </a:ext>
                  </a:extLst>
                </a:gridCol>
                <a:gridCol w="3719025">
                  <a:extLst>
                    <a:ext uri="{9D8B030D-6E8A-4147-A177-3AD203B41FA5}">
                      <a16:colId xmlns:a16="http://schemas.microsoft.com/office/drawing/2014/main" val="20001"/>
                    </a:ext>
                  </a:extLst>
                </a:gridCol>
              </a:tblGrid>
              <a:tr h="27432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里程碑名称</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904">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7</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视频总结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8 </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9</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10</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11</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12</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项目评审报告</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par>
                                <p:cTn id="15" presetID="49" presetClass="entr" presetSubtype="0" decel="100000" fill="hold" grpId="0" nodeType="withEffect">
                                  <p:stCondLst>
                                    <p:cond delay="200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 calcmode="lin" valueType="num">
                                      <p:cBhvr>
                                        <p:cTn id="19" dur="500" fill="hold"/>
                                        <p:tgtEl>
                                          <p:spTgt spid="79"/>
                                        </p:tgtEl>
                                        <p:attrNameLst>
                                          <p:attrName>style.rotation</p:attrName>
                                        </p:attrNameLst>
                                      </p:cBhvr>
                                      <p:tavLst>
                                        <p:tav tm="0">
                                          <p:val>
                                            <p:fltVal val="360"/>
                                          </p:val>
                                        </p:tav>
                                        <p:tav tm="100000">
                                          <p:val>
                                            <p:fltVal val="0"/>
                                          </p:val>
                                        </p:tav>
                                      </p:tavLst>
                                    </p:anim>
                                    <p:animEffect transition="in" filter="fade">
                                      <p:cBhvr>
                                        <p:cTn id="20" dur="500"/>
                                        <p:tgtEl>
                                          <p:spTgt spid="79"/>
                                        </p:tgtEl>
                                      </p:cBhvr>
                                    </p:animEffect>
                                  </p:childTnLst>
                                </p:cTn>
                              </p:par>
                              <p:par>
                                <p:cTn id="21" presetID="49" presetClass="entr" presetSubtype="0" decel="100000" fill="hold" grpId="0" nodeType="withEffect">
                                  <p:stCondLst>
                                    <p:cond delay="225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 calcmode="lin" valueType="num">
                                      <p:cBhvr>
                                        <p:cTn id="25" dur="500" fill="hold"/>
                                        <p:tgtEl>
                                          <p:spTgt spid="140"/>
                                        </p:tgtEl>
                                        <p:attrNameLst>
                                          <p:attrName>style.rotation</p:attrName>
                                        </p:attrNameLst>
                                      </p:cBhvr>
                                      <p:tavLst>
                                        <p:tav tm="0">
                                          <p:val>
                                            <p:fltVal val="360"/>
                                          </p:val>
                                        </p:tav>
                                        <p:tav tm="100000">
                                          <p:val>
                                            <p:fltVal val="0"/>
                                          </p:val>
                                        </p:tav>
                                      </p:tavLst>
                                    </p:anim>
                                    <p:animEffect transition="in" filter="fade">
                                      <p:cBhvr>
                                        <p:cTn id="26" dur="500"/>
                                        <p:tgtEl>
                                          <p:spTgt spid="140"/>
                                        </p:tgtEl>
                                      </p:cBhvr>
                                    </p:animEffect>
                                  </p:childTnLst>
                                </p:cTn>
                              </p:par>
                              <p:par>
                                <p:cTn id="27" presetID="49" presetClass="entr" presetSubtype="0" decel="100000" fill="hold" nodeType="withEffect">
                                  <p:stCondLst>
                                    <p:cond delay="275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500" fill="hold"/>
                                        <p:tgtEl>
                                          <p:spTgt spid="105"/>
                                        </p:tgtEl>
                                        <p:attrNameLst>
                                          <p:attrName>ppt_w</p:attrName>
                                        </p:attrNameLst>
                                      </p:cBhvr>
                                      <p:tavLst>
                                        <p:tav tm="0">
                                          <p:val>
                                            <p:fltVal val="0"/>
                                          </p:val>
                                        </p:tav>
                                        <p:tav tm="100000">
                                          <p:val>
                                            <p:strVal val="#ppt_w"/>
                                          </p:val>
                                        </p:tav>
                                      </p:tavLst>
                                    </p:anim>
                                    <p:anim calcmode="lin" valueType="num">
                                      <p:cBhvr>
                                        <p:cTn id="30" dur="500" fill="hold"/>
                                        <p:tgtEl>
                                          <p:spTgt spid="105"/>
                                        </p:tgtEl>
                                        <p:attrNameLst>
                                          <p:attrName>ppt_h</p:attrName>
                                        </p:attrNameLst>
                                      </p:cBhvr>
                                      <p:tavLst>
                                        <p:tav tm="0">
                                          <p:val>
                                            <p:fltVal val="0"/>
                                          </p:val>
                                        </p:tav>
                                        <p:tav tm="100000">
                                          <p:val>
                                            <p:strVal val="#ppt_h"/>
                                          </p:val>
                                        </p:tav>
                                      </p:tavLst>
                                    </p:anim>
                                    <p:anim calcmode="lin" valueType="num">
                                      <p:cBhvr>
                                        <p:cTn id="31" dur="500" fill="hold"/>
                                        <p:tgtEl>
                                          <p:spTgt spid="105"/>
                                        </p:tgtEl>
                                        <p:attrNameLst>
                                          <p:attrName>style.rotation</p:attrName>
                                        </p:attrNameLst>
                                      </p:cBhvr>
                                      <p:tavLst>
                                        <p:tav tm="0">
                                          <p:val>
                                            <p:fltVal val="360"/>
                                          </p:val>
                                        </p:tav>
                                        <p:tav tm="100000">
                                          <p:val>
                                            <p:fltVal val="0"/>
                                          </p:val>
                                        </p:tav>
                                      </p:tavLst>
                                    </p:anim>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9" grpId="0" bldLvl="0" animBg="1"/>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p:cNvPicPr>
            <a:picLocks noChangeAspect="1"/>
          </p:cNvPicPr>
          <p:nvPr/>
        </p:nvPicPr>
        <p:blipFill>
          <a:blip r:embed="rId3" cstate="screen"/>
          <a:stretch>
            <a:fillRect/>
          </a:stretch>
        </p:blipFill>
        <p:spPr>
          <a:xfrm>
            <a:off x="0" y="0"/>
            <a:ext cx="12192000" cy="6858000"/>
          </a:xfrm>
          <a:prstGeom prst="rect">
            <a:avLst/>
          </a:prstGeom>
        </p:spPr>
      </p:pic>
      <p:pic>
        <p:nvPicPr>
          <p:cNvPr id="203" name="图片 202"/>
          <p:cNvPicPr>
            <a:picLocks noChangeAspect="1"/>
          </p:cNvPicPr>
          <p:nvPr/>
        </p:nvPicPr>
        <p:blipFill>
          <a:blip r:embed="rId4" cstate="screen"/>
          <a:stretch>
            <a:fillRect/>
          </a:stretch>
        </p:blipFill>
        <p:spPr>
          <a:xfrm>
            <a:off x="0" y="0"/>
            <a:ext cx="12192000" cy="5996380"/>
          </a:xfrm>
          <a:prstGeom prst="rect">
            <a:avLst/>
          </a:prstGeom>
        </p:spPr>
      </p:pic>
      <p:sp>
        <p:nvSpPr>
          <p:cNvPr id="204" name="矩形 20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4644188" y="477737"/>
            <a:ext cx="2903622" cy="582015"/>
            <a:chOff x="1459832" y="2326104"/>
            <a:chExt cx="4283242" cy="513348"/>
          </a:xfrm>
        </p:grpSpPr>
        <p:pic>
          <p:nvPicPr>
            <p:cNvPr id="206" name="图片 20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07" name="文本框 206"/>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3.项目流程图</a:t>
              </a:r>
            </a:p>
          </p:txBody>
        </p:sp>
      </p:grpSp>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01" name="图片 200"/>
          <p:cNvPicPr>
            <a:picLocks noChangeAspect="1"/>
          </p:cNvPicPr>
          <p:nvPr/>
        </p:nvPicPr>
        <p:blipFill>
          <a:blip r:embed="rId6" cstate="screen"/>
          <a:stretch>
            <a:fillRect/>
          </a:stretch>
        </p:blipFill>
        <p:spPr>
          <a:xfrm>
            <a:off x="1359881" y="1132609"/>
            <a:ext cx="3124824" cy="4609541"/>
          </a:xfrm>
          <a:prstGeom prst="rect">
            <a:avLst/>
          </a:prstGeom>
        </p:spPr>
      </p:pic>
      <p:pic>
        <p:nvPicPr>
          <p:cNvPr id="7" name="图片 6"/>
          <p:cNvPicPr>
            <a:picLocks noChangeAspect="1"/>
          </p:cNvPicPr>
          <p:nvPr/>
        </p:nvPicPr>
        <p:blipFill>
          <a:blip r:embed="rId7" cstate="screen"/>
          <a:stretch>
            <a:fillRect/>
          </a:stretch>
        </p:blipFill>
        <p:spPr>
          <a:xfrm>
            <a:off x="1783234" y="2191653"/>
            <a:ext cx="2739316" cy="2654205"/>
          </a:xfrm>
          <a:prstGeom prst="rect">
            <a:avLst/>
          </a:prstGeom>
        </p:spPr>
      </p:pic>
      <p:pic>
        <p:nvPicPr>
          <p:cNvPr id="18"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291090" y="-40640"/>
            <a:ext cx="5685519" cy="69570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925235" y="2809135"/>
            <a:ext cx="6278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项目开展过程</a:t>
            </a:r>
          </a:p>
        </p:txBody>
      </p:sp>
      <p:sp>
        <p:nvSpPr>
          <p:cNvPr id="26" name="文本框 25"/>
          <p:cNvSpPr txBox="1"/>
          <p:nvPr/>
        </p:nvSpPr>
        <p:spPr>
          <a:xfrm>
            <a:off x="3449809" y="1901203"/>
            <a:ext cx="5398770" cy="1106805"/>
          </a:xfrm>
          <a:prstGeom prst="rect">
            <a:avLst/>
          </a:prstGeom>
          <a:noFill/>
        </p:spPr>
        <p:txBody>
          <a:bodyPr wrap="none" rtlCol="0">
            <a:spAutoFit/>
          </a:bodyPr>
          <a:lstStyle/>
          <a:p>
            <a:pPr algn="ctr"/>
            <a:r>
              <a:rPr lang="en-US"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THREE</a:t>
            </a:r>
            <a:endParaRPr 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（1）李欣飏同学的项目收集：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5"/>
          <p:cNvPicPr>
            <a:picLocks noChangeAspect="1"/>
          </p:cNvPicPr>
          <p:nvPr/>
        </p:nvPicPr>
        <p:blipFill>
          <a:blip r:embed="rId7"/>
          <a:stretch>
            <a:fillRect/>
          </a:stretch>
        </p:blipFill>
        <p:spPr>
          <a:xfrm>
            <a:off x="5262880" y="2715895"/>
            <a:ext cx="5729605" cy="334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（2）王华怿同学的项目收集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6"/>
          <p:cNvPicPr>
            <a:picLocks noChangeAspect="1"/>
          </p:cNvPicPr>
          <p:nvPr/>
        </p:nvPicPr>
        <p:blipFill>
          <a:blip r:embed="rId7"/>
          <a:stretch>
            <a:fillRect/>
          </a:stretch>
        </p:blipFill>
        <p:spPr>
          <a:xfrm>
            <a:off x="5262880" y="2716530"/>
            <a:ext cx="5728970" cy="320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（3）梅肖玥同学的项目收集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7"/>
          <p:cNvPicPr>
            <a:picLocks noChangeAspect="1"/>
          </p:cNvPicPr>
          <p:nvPr/>
        </p:nvPicPr>
        <p:blipFill>
          <a:blip r:embed="rId7"/>
          <a:stretch>
            <a:fillRect/>
          </a:stretch>
        </p:blipFill>
        <p:spPr>
          <a:xfrm>
            <a:off x="5262880" y="2747645"/>
            <a:ext cx="5729605" cy="3034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（4）汪诗怡同学的项目收集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8"/>
          <p:cNvPicPr>
            <a:picLocks noChangeAspect="1"/>
          </p:cNvPicPr>
          <p:nvPr/>
        </p:nvPicPr>
        <p:blipFill>
          <a:blip r:embed="rId7"/>
          <a:stretch>
            <a:fillRect/>
          </a:stretch>
        </p:blipFill>
        <p:spPr>
          <a:xfrm>
            <a:off x="5262880" y="2715895"/>
            <a:ext cx="5728970" cy="383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25761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593850" y="1257935"/>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19714" y="712552"/>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（5）罗一焱同学的项目收集</a:t>
              </a:r>
            </a:p>
          </p:txBody>
        </p: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363417" y="125837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8475" y="2118360"/>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8408" y="420984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9"/>
          <p:cNvPicPr>
            <a:picLocks noChangeAspect="1"/>
          </p:cNvPicPr>
          <p:nvPr/>
        </p:nvPicPr>
        <p:blipFill>
          <a:blip r:embed="rId7"/>
          <a:stretch>
            <a:fillRect/>
          </a:stretch>
        </p:blipFill>
        <p:spPr>
          <a:xfrm>
            <a:off x="5262880" y="1731010"/>
            <a:ext cx="5671820" cy="4993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ntr" presetSubtype="32" fill="hold" grpId="0" nodeType="withEffect">
                                  <p:stCondLst>
                                    <p:cond delay="2250"/>
                                  </p:stCondLst>
                                  <p:childTnLst>
                                    <p:set>
                                      <p:cBhvr>
                                        <p:cTn id="17" dur="1" fill="hold">
                                          <p:stCondLst>
                                            <p:cond delay="0"/>
                                          </p:stCondLst>
                                        </p:cTn>
                                        <p:tgtEl>
                                          <p:spTgt spid="42"/>
                                        </p:tgtEl>
                                        <p:attrNameLst>
                                          <p:attrName>style.visibility</p:attrName>
                                        </p:attrNameLst>
                                      </p:cBhvr>
                                      <p:to>
                                        <p:strVal val="visible"/>
                                      </p:to>
                                    </p:set>
                                    <p:animEffect transition="in" filter="circle(out)">
                                      <p:cBhvr>
                                        <p:cTn id="18" dur="500"/>
                                        <p:tgtEl>
                                          <p:spTgt spid="42"/>
                                        </p:tgtEl>
                                      </p:cBhvr>
                                    </p:animEffect>
                                  </p:childTnLst>
                                </p:cTn>
                              </p:par>
                              <p:par>
                                <p:cTn id="19" presetID="10" presetClass="entr" presetSubtype="0" fill="hold"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0" y="0"/>
            <a:ext cx="12192000" cy="6858000"/>
          </a:xfrm>
          <a:prstGeom prst="rect">
            <a:avLst/>
          </a:prstGeom>
        </p:spPr>
      </p:pic>
      <p:pic>
        <p:nvPicPr>
          <p:cNvPr id="25" name="图片 24"/>
          <p:cNvPicPr>
            <a:picLocks noChangeAspect="1"/>
          </p:cNvPicPr>
          <p:nvPr/>
        </p:nvPicPr>
        <p:blipFill>
          <a:blip r:embed="rId4" cstate="screen"/>
          <a:stretch>
            <a:fillRect/>
          </a:stretch>
        </p:blipFill>
        <p:spPr>
          <a:xfrm>
            <a:off x="0" y="0"/>
            <a:ext cx="12192000" cy="5996380"/>
          </a:xfrm>
          <a:prstGeom prst="rect">
            <a:avLst/>
          </a:prstGeom>
        </p:spPr>
      </p:pic>
      <p:pic>
        <p:nvPicPr>
          <p:cNvPr id="14" name="图片占位符 13"/>
          <p:cNvPicPr>
            <a:picLocks noGrp="1" noChangeAspect="1"/>
          </p:cNvPicPr>
          <p:nvPr>
            <p:ph type="pic" sz="quarter" idx="10"/>
          </p:nvPr>
        </p:nvPicPr>
        <p:blipFill>
          <a:blip r:embed="rId5" cstate="screen"/>
          <a:srcRect/>
          <a:stretch>
            <a:fillRect/>
          </a:stretch>
        </p:blipFill>
        <p:spPr>
          <a:xfrm>
            <a:off x="4727575" y="0"/>
            <a:ext cx="7924800" cy="6858000"/>
          </a:xfrm>
        </p:spPr>
      </p:pic>
      <p:sp>
        <p:nvSpPr>
          <p:cNvPr id="27" name="矩形 26"/>
          <p:cNvSpPr/>
          <p:nvPr/>
        </p:nvSpPr>
        <p:spPr>
          <a:xfrm>
            <a:off x="593943" y="901225"/>
            <a:ext cx="11598057"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sym typeface="+mn-ea"/>
                </a:rPr>
                <a:t>1.项目启动阶段</a:t>
              </a:r>
              <a:endParaRPr lang="zh-CN" altLang="en-US" sz="2400" dirty="0">
                <a:solidFill>
                  <a:srgbClr val="354964"/>
                </a:solidFill>
                <a:latin typeface="文悦古体仿宋 (非商业用途)" pitchFamily="50" charset="-122"/>
                <a:ea typeface="文悦古体仿宋 (非商业用途)" pitchFamily="50" charset="-122"/>
              </a:endParaRPr>
            </a:p>
          </p:txBody>
        </p:sp>
      </p:grpSp>
      <p:grpSp>
        <p:nvGrpSpPr>
          <p:cNvPr id="15" name="Group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17" name="Straight Connector 1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2038205" y="1398259"/>
            <a:ext cx="8526223" cy="338554"/>
          </a:xfrm>
          <a:prstGeom prst="rect">
            <a:avLst/>
          </a:prstGeom>
          <a:noFill/>
          <a:ln w="9525">
            <a:noFill/>
          </a:ln>
        </p:spPr>
        <p:txBody>
          <a:bodyPr wrap="square">
            <a:spAutoFit/>
          </a:bodyPr>
          <a:lstStyle/>
          <a:p>
            <a:pPr indent="0"/>
            <a:r>
              <a:rPr lang="zh-CN" sz="1600" b="1" dirty="0">
                <a:solidFill>
                  <a:srgbClr val="FFC000"/>
                </a:solidFill>
                <a:latin typeface="Times New Roman" panose="02020603050405020304" charset="0"/>
                <a:ea typeface="宋体" panose="02010600030101010101" pitchFamily="2" charset="-122"/>
              </a:rPr>
              <a:t>在小组成员对十个项目的总结讨论之后，我们得出了三件计划产品作为我们的最后的选择。</a:t>
            </a:r>
            <a:endParaRPr lang="zh-CN" altLang="en-US" sz="1600" b="1" dirty="0">
              <a:solidFill>
                <a:srgbClr val="FFC000"/>
              </a:solidFill>
              <a:latin typeface="Times New Roman" panose="02020603050405020304" charset="0"/>
              <a:ea typeface="宋体" panose="02010600030101010101" pitchFamily="2" charset="-122"/>
            </a:endParaRPr>
          </a:p>
        </p:txBody>
      </p:sp>
      <p:sp>
        <p:nvSpPr>
          <p:cNvPr id="4" name="文本框 3"/>
          <p:cNvSpPr txBox="1"/>
          <p:nvPr/>
        </p:nvSpPr>
        <p:spPr>
          <a:xfrm>
            <a:off x="593943" y="1919363"/>
            <a:ext cx="2894981" cy="4339650"/>
          </a:xfrm>
          <a:prstGeom prst="rect">
            <a:avLst/>
          </a:prstGeom>
          <a:noFill/>
          <a:ln w="9525">
            <a:noFill/>
          </a:ln>
        </p:spPr>
        <p:txBody>
          <a:bodyPr wrap="square">
            <a:spAutoFit/>
          </a:bodyPr>
          <a:lstStyle/>
          <a:p>
            <a:pPr indent="0"/>
            <a:r>
              <a:rPr lang="zh-CN" sz="2000" b="1" dirty="0">
                <a:solidFill>
                  <a:schemeClr val="bg1"/>
                </a:solidFill>
                <a:latin typeface="Times New Roman" panose="02020603050405020304" charset="0"/>
                <a:ea typeface="宋体" panose="02010600030101010101" pitchFamily="2" charset="-122"/>
              </a:rPr>
              <a:t>（</a:t>
            </a:r>
            <a:r>
              <a:rPr lang="en-US" sz="2000" b="1"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2000" b="1" dirty="0">
                <a:solidFill>
                  <a:schemeClr val="bg1"/>
                </a:solidFill>
                <a:latin typeface="Times New Roman" panose="02020603050405020304" charset="0"/>
                <a:ea typeface="宋体" panose="02010600030101010101" pitchFamily="2" charset="-122"/>
              </a:rPr>
              <a:t>）</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1</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dirty="0">
                <a:solidFill>
                  <a:schemeClr val="bg1"/>
                </a:solidFill>
                <a:latin typeface="Times New Roman" panose="02020603050405020304" charset="0"/>
                <a:ea typeface="宋体" panose="02010600030101010101" pitchFamily="2" charset="-122"/>
              </a:rPr>
              <a:t>展示艺术品：</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dirty="0">
                <a:solidFill>
                  <a:schemeClr val="bg1"/>
                </a:solidFill>
                <a:latin typeface="Times New Roman" panose="02020603050405020304" charset="0"/>
                <a:ea typeface="宋体" panose="02010600030101010101" pitchFamily="2" charset="-122"/>
              </a:rPr>
              <a:t>识别艺术品：</a:t>
            </a:r>
            <a:endParaRPr lang="en-US" alt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”每日艺术”，”扫描和发现艺术</a:t>
            </a:r>
            <a:r>
              <a:rPr lang="en-US" sz="1600" b="0" dirty="0">
                <a:solidFill>
                  <a:schemeClr val="bg1"/>
                </a:solidFill>
                <a:latin typeface="Times New Roman" panose="02020603050405020304" charset="0"/>
                <a:ea typeface="宋体" panose="02010600030101010101" pitchFamily="2" charset="-122"/>
              </a:rPr>
              <a:t>”</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目标群体：对艺术有一定了解的人士，或者专业从事艺术工作的人士。</a:t>
            </a:r>
          </a:p>
          <a:p>
            <a:pPr indent="0"/>
            <a:r>
              <a:rPr lang="zh-CN" sz="1600" b="0" dirty="0">
                <a:solidFill>
                  <a:schemeClr val="bg1"/>
                </a:solidFill>
                <a:latin typeface="Times New Roman" panose="02020603050405020304" charset="0"/>
                <a:ea typeface="宋体" panose="02010600030101010101" pitchFamily="2" charset="-122"/>
              </a:rPr>
              <a:t>设计理念：帮助相关艺术人士查看艺术品，或识别不知道出处的艺术品。由于同类型的产品太多，因此将两个功能结合起来，以丰富功能。</a:t>
            </a:r>
          </a:p>
          <a:p>
            <a:pPr indent="0"/>
            <a:r>
              <a:rPr lang="zh-CN" sz="1600" b="0" dirty="0">
                <a:solidFill>
                  <a:schemeClr val="bg1"/>
                </a:solidFill>
                <a:latin typeface="Times New Roman" panose="02020603050405020304" charset="0"/>
                <a:ea typeface="宋体" panose="02010600030101010101" pitchFamily="2" charset="-122"/>
              </a:rPr>
              <a:t>用户体验：打开手机，可以查看想了解的艺术品及其细节，或是知道原本不知道出处的艺术品。</a:t>
            </a:r>
          </a:p>
        </p:txBody>
      </p:sp>
      <p:sp>
        <p:nvSpPr>
          <p:cNvPr id="16" name="文本框 15"/>
          <p:cNvSpPr txBox="1"/>
          <p:nvPr/>
        </p:nvSpPr>
        <p:spPr>
          <a:xfrm>
            <a:off x="4881183" y="1902952"/>
            <a:ext cx="2894981" cy="4093428"/>
          </a:xfrm>
          <a:prstGeom prst="rect">
            <a:avLst/>
          </a:prstGeom>
          <a:noFill/>
          <a:ln w="9525">
            <a:noFill/>
          </a:ln>
        </p:spPr>
        <p:txBody>
          <a:bodyPr wrap="square">
            <a:spAutoFit/>
          </a:bodyPr>
          <a:lstStyle/>
          <a:p>
            <a:r>
              <a:rPr lang="en-US" sz="2000" b="1" dirty="0">
                <a:solidFill>
                  <a:schemeClr val="bg1"/>
                </a:solidFill>
                <a:latin typeface="Times New Roman" panose="02020603050405020304" charset="0"/>
                <a:ea typeface="宋体" panose="02010600030101010101" pitchFamily="2" charset="-122"/>
              </a:rPr>
              <a:t>(2</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2</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rPr>
              <a:t>1. </a:t>
            </a:r>
            <a:r>
              <a:rPr lang="zh-CN" sz="1600" b="0" dirty="0">
                <a:solidFill>
                  <a:schemeClr val="bg1"/>
                </a:solidFill>
                <a:latin typeface="Times New Roman" panose="02020603050405020304" charset="0"/>
                <a:ea typeface="宋体" panose="02010600030101010101" pitchFamily="2" charset="-122"/>
              </a:rPr>
              <a:t>根据用户输入的关键字，通过大数据和算法，提供给用户符合关键词的艺术品组合。</a:t>
            </a:r>
            <a:r>
              <a:rPr lang="en-US" sz="1600" b="0" dirty="0">
                <a:solidFill>
                  <a:schemeClr val="bg1"/>
                </a:solidFill>
                <a:latin typeface="Times New Roman" panose="02020603050405020304" charset="0"/>
                <a:ea typeface="宋体" panose="02010600030101010101" pitchFamily="2" charset="-122"/>
              </a:rPr>
              <a:t>2. </a:t>
            </a:r>
            <a:r>
              <a:rPr lang="zh-CN" sz="1600" b="0" dirty="0">
                <a:solidFill>
                  <a:schemeClr val="bg1"/>
                </a:solidFill>
                <a:latin typeface="Times New Roman" panose="02020603050405020304" charset="0"/>
                <a:ea typeface="宋体" panose="02010600030101010101" pitchFamily="2" charset="-122"/>
              </a:rPr>
              <a:t>允许用户上传自己的关键字艺术清单</a:t>
            </a:r>
            <a:r>
              <a:rPr lang="en-US" sz="1600" b="0" dirty="0">
                <a:solidFill>
                  <a:schemeClr val="bg1"/>
                </a:solidFill>
                <a:latin typeface="Times New Roman" panose="02020603050405020304" charset="0"/>
                <a:ea typeface="宋体" panose="02010600030101010101" pitchFamily="2" charset="-122"/>
              </a:rPr>
              <a:t>3. </a:t>
            </a:r>
            <a:r>
              <a:rPr lang="zh-CN" sz="1600" b="0" dirty="0">
                <a:solidFill>
                  <a:schemeClr val="bg1"/>
                </a:solidFill>
                <a:latin typeface="Times New Roman" panose="02020603050405020304" charset="0"/>
                <a:ea typeface="宋体" panose="02010600030101010101" pitchFamily="2" charset="-122"/>
              </a:rPr>
              <a:t>注重评论社区，打造评论生态</a:t>
            </a: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”网易云音乐”，</a:t>
            </a:r>
            <a:r>
              <a:rPr lang="en-US" sz="1600" b="0" dirty="0">
                <a:solidFill>
                  <a:schemeClr val="bg1"/>
                </a:solidFill>
                <a:latin typeface="Times New Roman" panose="02020603050405020304" charset="0"/>
                <a:ea typeface="宋体" panose="02010600030101010101" pitchFamily="2" charset="-122"/>
              </a:rPr>
              <a:t>“Send Me SFMOMA”</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目标群体：对艺术感兴趣的人</a:t>
            </a:r>
          </a:p>
          <a:p>
            <a:pPr indent="0"/>
            <a:r>
              <a:rPr lang="zh-CN" sz="1600" b="0" dirty="0">
                <a:solidFill>
                  <a:schemeClr val="bg1"/>
                </a:solidFill>
                <a:latin typeface="Times New Roman" panose="02020603050405020304" charset="0"/>
                <a:ea typeface="宋体" panose="02010600030101010101" pitchFamily="2" charset="-122"/>
              </a:rPr>
              <a:t>设计理念：帮助用户找到能达成共鸣的艺术品，打造类似网易云的评论生态。</a:t>
            </a:r>
          </a:p>
          <a:p>
            <a:pPr indent="0"/>
            <a:r>
              <a:rPr lang="zh-CN" sz="1600" b="0" dirty="0">
                <a:solidFill>
                  <a:schemeClr val="bg1"/>
                </a:solidFill>
                <a:latin typeface="Times New Roman" panose="02020603050405020304" charset="0"/>
                <a:ea typeface="宋体" panose="02010600030101010101" pitchFamily="2" charset="-122"/>
              </a:rPr>
              <a:t>用户体验：高易用性和友好，能获得足够的且正确的反馈来满足自己的需求。</a:t>
            </a:r>
            <a:endParaRPr lang="zh-CN" altLang="en-US" sz="1600" b="0" dirty="0">
              <a:solidFill>
                <a:schemeClr val="bg1"/>
              </a:solidFill>
              <a:latin typeface="Times New Roman" panose="02020603050405020304" charset="0"/>
              <a:ea typeface="宋体" panose="02010600030101010101" pitchFamily="2" charset="-122"/>
            </a:endParaRPr>
          </a:p>
        </p:txBody>
      </p:sp>
      <p:sp>
        <p:nvSpPr>
          <p:cNvPr id="2" name="矩形 1"/>
          <p:cNvSpPr/>
          <p:nvPr/>
        </p:nvSpPr>
        <p:spPr>
          <a:xfrm>
            <a:off x="8994262" y="1919363"/>
            <a:ext cx="3140331" cy="3662541"/>
          </a:xfrm>
          <a:prstGeom prst="rect">
            <a:avLst/>
          </a:prstGeom>
        </p:spPr>
        <p:txBody>
          <a:bodyPr wrap="square">
            <a:spAutoFit/>
          </a:bodyPr>
          <a:lstStyle/>
          <a:p>
            <a:pPr indent="0"/>
            <a:r>
              <a:rPr lang="zh-CN" altLang="en-US" sz="2000" b="1" dirty="0">
                <a:solidFill>
                  <a:schemeClr val="bg1"/>
                </a:solidFill>
                <a:latin typeface="Times New Roman" panose="02020603050405020304" charset="0"/>
                <a:ea typeface="宋体" panose="02010600030101010101" pitchFamily="2" charset="-122"/>
              </a:rPr>
              <a:t>（</a:t>
            </a:r>
            <a:r>
              <a:rPr lang="en-US" altLang="zh-CN" sz="2000" b="1" dirty="0">
                <a:solidFill>
                  <a:schemeClr val="bg1"/>
                </a:solidFill>
                <a:latin typeface="Times New Roman" panose="02020603050405020304" charset="0"/>
                <a:ea typeface="宋体" panose="02010600030101010101" pitchFamily="2" charset="-122"/>
              </a:rPr>
              <a:t>3</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3</a:t>
            </a:r>
          </a:p>
          <a:p>
            <a:pPr indent="0"/>
            <a:r>
              <a:rPr lang="zh-CN" altLang="zh-CN" sz="1600" dirty="0">
                <a:solidFill>
                  <a:schemeClr val="bg1"/>
                </a:solidFill>
                <a:latin typeface="Times New Roman" panose="02020603050405020304" charset="0"/>
                <a:ea typeface="宋体" panose="02010600030101010101" pitchFamily="2" charset="-122"/>
              </a:rPr>
              <a:t>功能：</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altLang="zh-CN" sz="1600" dirty="0">
                <a:solidFill>
                  <a:schemeClr val="bg1"/>
                </a:solidFill>
                <a:latin typeface="Times New Roman" panose="02020603050405020304" charset="0"/>
                <a:ea typeface="宋体" panose="02010600030101010101" pitchFamily="2" charset="-122"/>
              </a:rPr>
              <a:t>展示艺术品：类似抖音、快手短视频的形式展示一件艺术品，允许用户点赞，转发，评论，查看详细信息等。</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altLang="zh-CN" sz="1600" dirty="0">
                <a:solidFill>
                  <a:schemeClr val="bg1"/>
                </a:solidFill>
                <a:latin typeface="Times New Roman" panose="02020603050405020304" charset="0"/>
                <a:ea typeface="宋体" panose="02010600030101010101" pitchFamily="2" charset="-122"/>
              </a:rPr>
              <a:t>上传作品：允许用户上传自己的艺术品，并经营个人账号</a:t>
            </a:r>
          </a:p>
          <a:p>
            <a:pPr indent="0"/>
            <a:r>
              <a:rPr lang="zh-CN" altLang="zh-CN" sz="1600" dirty="0">
                <a:solidFill>
                  <a:schemeClr val="bg1"/>
                </a:solidFill>
                <a:latin typeface="Times New Roman" panose="02020603050405020304" charset="0"/>
                <a:ea typeface="宋体" panose="02010600030101010101" pitchFamily="2" charset="-122"/>
              </a:rPr>
              <a:t>参考：短视频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endParaRPr lang="zh-CN" altLang="zh-CN" sz="1600" dirty="0">
              <a:solidFill>
                <a:schemeClr val="bg1"/>
              </a:solidFill>
              <a:latin typeface="Times New Roman" panose="02020603050405020304" charset="0"/>
              <a:ea typeface="宋体" panose="02010600030101010101" pitchFamily="2" charset="-122"/>
            </a:endParaRPr>
          </a:p>
          <a:p>
            <a:pPr indent="0"/>
            <a:r>
              <a:rPr lang="zh-CN" altLang="zh-CN" sz="1600" dirty="0">
                <a:solidFill>
                  <a:schemeClr val="bg1"/>
                </a:solidFill>
                <a:latin typeface="Times New Roman" panose="02020603050405020304" charset="0"/>
                <a:ea typeface="宋体" panose="02010600030101010101" pitchFamily="2" charset="-122"/>
              </a:rPr>
              <a:t>目标群体：对艺术感兴趣，但非专业的爱好者</a:t>
            </a:r>
          </a:p>
          <a:p>
            <a:pPr indent="0"/>
            <a:r>
              <a:rPr lang="zh-CN" altLang="zh-CN" sz="1600" dirty="0">
                <a:solidFill>
                  <a:schemeClr val="bg1"/>
                </a:solidFill>
                <a:latin typeface="Times New Roman" panose="02020603050405020304" charset="0"/>
                <a:ea typeface="宋体" panose="02010600030101010101" pitchFamily="2" charset="-122"/>
              </a:rPr>
              <a:t>设计理念：以类似短视频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r>
              <a:rPr lang="zh-CN" altLang="zh-CN" sz="1600" dirty="0">
                <a:solidFill>
                  <a:schemeClr val="bg1"/>
                </a:solidFill>
                <a:latin typeface="Times New Roman" panose="02020603050405020304" charset="0"/>
                <a:ea typeface="宋体" panose="02010600030101010101" pitchFamily="2" charset="-122"/>
              </a:rPr>
              <a:t>的形式设计该产品。</a:t>
            </a:r>
          </a:p>
          <a:p>
            <a:pPr indent="0"/>
            <a:r>
              <a:rPr lang="zh-CN" altLang="zh-CN" sz="1600" dirty="0">
                <a:solidFill>
                  <a:schemeClr val="bg1"/>
                </a:solidFill>
                <a:latin typeface="Times New Roman" panose="02020603050405020304" charset="0"/>
                <a:ea typeface="宋体" panose="02010600030101010101" pitchFamily="2" charset="-122"/>
              </a:rPr>
              <a:t>用户体验：快捷，碎片的了解艺术知识，持续获得满足感。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print"/>
          <a:stretch>
            <a:fillRect/>
          </a:stretch>
        </p:blipFill>
        <p:spPr>
          <a:xfrm>
            <a:off x="6095999" y="622358"/>
            <a:ext cx="5014116" cy="5528041"/>
          </a:xfrm>
          <a:prstGeom prst="rect">
            <a:avLst/>
          </a:prstGeom>
          <a:effectLst/>
        </p:spPr>
      </p:pic>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537845"/>
            <a:ext cx="7162800" cy="1051517"/>
            <a:chOff x="1325473" y="988977"/>
            <a:chExt cx="7162800" cy="1621531"/>
          </a:xfrm>
        </p:grpSpPr>
        <p:sp>
          <p:nvSpPr>
            <p:cNvPr id="52" name="TextBox 51"/>
            <p:cNvSpPr txBox="1"/>
            <p:nvPr/>
          </p:nvSpPr>
          <p:spPr>
            <a:xfrm>
              <a:off x="1325473" y="988977"/>
              <a:ext cx="7162800" cy="1279848"/>
            </a:xfrm>
            <a:prstGeom prst="rect">
              <a:avLst/>
            </a:prstGeom>
            <a:noFill/>
          </p:spPr>
          <p:txBody>
            <a:bodyPr wrap="square" rtlCol="0">
              <a:spAutoFit/>
            </a:bodyPr>
            <a:lstStyle/>
            <a:p>
              <a:r>
                <a:rPr lang="zh-CN" altLang="en-US" sz="1600" b="1" dirty="0">
                  <a:solidFill>
                    <a:schemeClr val="bg1"/>
                  </a:solidFill>
                  <a:latin typeface="+mj-lt"/>
                </a:rPr>
                <a:t>在课堂上分享了我们选定的二号产品，被老师点出此产品与“艺术与文化”主题的不贴合性，建议我们更换思路，选取更合适的主题。于是我们小组在课后继续开展讨论，得到了最终想做的产品，并得到了老师的支持。</a:t>
              </a:r>
            </a:p>
          </p:txBody>
        </p:sp>
        <p:grpSp>
          <p:nvGrpSpPr>
            <p:cNvPr id="53" name="Group 52"/>
            <p:cNvGrpSpPr/>
            <p:nvPr/>
          </p:nvGrpSpPr>
          <p:grpSpPr>
            <a:xfrm>
              <a:off x="1459685" y="2610508"/>
              <a:ext cx="603250" cy="0"/>
              <a:chOff x="7150100" y="3662052"/>
              <a:chExt cx="603250" cy="0"/>
            </a:xfrm>
          </p:grpSpPr>
          <p:cxnSp>
            <p:nvCxnSpPr>
              <p:cNvPr id="54" name="Straight Connector 53"/>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9"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0"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4" name="矩形 23"/>
          <p:cNvSpPr/>
          <p:nvPr/>
        </p:nvSpPr>
        <p:spPr>
          <a:xfrm>
            <a:off x="593944" y="1905634"/>
            <a:ext cx="7242592" cy="330729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77570" y="2025650"/>
            <a:ext cx="6958965" cy="3231654"/>
          </a:xfrm>
          <a:prstGeom prst="rect">
            <a:avLst/>
          </a:prstGeom>
          <a:noFill/>
          <a:ln w="9525">
            <a:noFill/>
          </a:ln>
        </p:spPr>
        <p:txBody>
          <a:bodyPr wrap="square">
            <a:spAutoFit/>
          </a:bodyPr>
          <a:lstStyle/>
          <a:p>
            <a:pPr indent="0"/>
            <a:r>
              <a:rPr lang="zh-CN" sz="2800" b="1" dirty="0">
                <a:solidFill>
                  <a:schemeClr val="bg1"/>
                </a:solidFill>
                <a:latin typeface="Times New Roman" panose="02020603050405020304" charset="0"/>
                <a:ea typeface="宋体" panose="02010600030101010101" pitchFamily="2" charset="-122"/>
              </a:rPr>
              <a:t>产品（</a:t>
            </a:r>
            <a:r>
              <a:rPr lang="en-US" sz="2800" b="1"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2800" b="1" dirty="0">
                <a:solidFill>
                  <a:schemeClr val="bg1"/>
                </a:solidFill>
                <a:latin typeface="Times New Roman" panose="02020603050405020304" charset="0"/>
                <a:ea typeface="宋体" panose="02010600030101010101" pitchFamily="2" charset="-122"/>
              </a:rPr>
              <a:t>）</a:t>
            </a:r>
            <a:r>
              <a:rPr lang="en-US" sz="2800" b="1" dirty="0" err="1">
                <a:solidFill>
                  <a:schemeClr val="bg1"/>
                </a:solidFill>
                <a:latin typeface="Times New Roman" panose="02020603050405020304" charset="0"/>
                <a:ea typeface="宋体" panose="02010600030101010101" pitchFamily="2" charset="-122"/>
              </a:rPr>
              <a:t>A</a:t>
            </a:r>
            <a:r>
              <a:rPr lang="en-US" sz="2800" b="1" dirty="0" err="1">
                <a:solidFill>
                  <a:schemeClr val="bg1"/>
                </a:solidFill>
                <a:latin typeface="Times New Roman" panose="02020603050405020304" charset="0"/>
                <a:ea typeface="宋体" panose="02010600030101010101" pitchFamily="2" charset="-122"/>
                <a:cs typeface="Times New Roman" panose="02020603050405020304" charset="0"/>
              </a:rPr>
              <a:t>rt</a:t>
            </a:r>
            <a:r>
              <a:rPr lang="en-US" sz="2800" b="1" dirty="0" err="1">
                <a:solidFill>
                  <a:schemeClr val="bg1"/>
                </a:solidFill>
                <a:latin typeface="Times New Roman" panose="02020603050405020304" charset="0"/>
                <a:ea typeface="宋体" panose="02010600030101010101" pitchFamily="2" charset="-122"/>
              </a:rPr>
              <a:t>ShowShopShare</a:t>
            </a:r>
            <a:endParaRPr lang="zh-CN" sz="28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实现艺术爱好者可以在我们的</a:t>
            </a:r>
            <a:r>
              <a:rPr lang="zh-CN" sz="1600" b="1" dirty="0">
                <a:solidFill>
                  <a:schemeClr val="bg1"/>
                </a:solidFill>
                <a:ea typeface="宋体" panose="02010600030101010101" pitchFamily="2" charset="-122"/>
                <a:cs typeface="Times New Roman" panose="02020603050405020304" charset="0"/>
              </a:rPr>
              <a:t>app上欣赏分享艺术品并可以进行线上艺术品交易以及艺术同好之间的方便交流</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对于原创艺术作者群体而言，目标是通过</a:t>
            </a:r>
            <a:r>
              <a:rPr lang="zh-CN" sz="1600" b="1" dirty="0">
                <a:solidFill>
                  <a:schemeClr val="bg1"/>
                </a:solidFill>
                <a:ea typeface="宋体" panose="02010600030101010101" pitchFamily="2" charset="-122"/>
                <a:cs typeface="Times New Roman" panose="02020603050405020304" charset="0"/>
              </a:rPr>
              <a:t>AR技术以及文字图片视频等方式更加全面细致的展现自己的作品，并可以进行艺术品金钱交易自身获得利益</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对于艺术爱好者而言，目标是可以方便细致的欣赏新颖鲜活的艺术作品并可以在社区当中分享自己的观点以及爱好展示找到与自己志同道合的艺术同好，在欣赏艺术品的同时遇到心仪的可以直接购买。</a:t>
            </a:r>
          </a:p>
          <a:p>
            <a:pPr indent="0"/>
            <a:r>
              <a:rPr lang="zh-CN" sz="1600" b="1" dirty="0">
                <a:solidFill>
                  <a:schemeClr val="bg1"/>
                </a:solidFill>
                <a:ea typeface="宋体" panose="02010600030101010101" pitchFamily="2" charset="-122"/>
              </a:rPr>
              <a:t>具体功能重点需要实现的总结如下</a:t>
            </a:r>
            <a:endParaRPr lang="zh-CN" sz="1600" b="1" dirty="0">
              <a:solidFill>
                <a:schemeClr val="bg1"/>
              </a:solidFill>
              <a:ea typeface="宋体" panose="02010600030101010101" pitchFamily="2" charset="-122"/>
              <a:cs typeface="Times New Roman" panose="02020603050405020304" charset="0"/>
            </a:endParaRPr>
          </a:p>
          <a:p>
            <a:pPr indent="0"/>
            <a:r>
              <a:rPr lang="zh-CN" sz="1600" b="1" dirty="0">
                <a:solidFill>
                  <a:schemeClr val="bg1"/>
                </a:solidFill>
                <a:ea typeface="宋体" panose="02010600030101010101" pitchFamily="2" charset="-122"/>
                <a:cs typeface="Times New Roman" panose="02020603050405020304" charset="0"/>
              </a:rPr>
              <a:t>1.社区 动态传赞评转，群组，好友，认证，等级徽章。</a:t>
            </a:r>
          </a:p>
          <a:p>
            <a:pPr indent="0"/>
            <a:r>
              <a:rPr lang="zh-CN" sz="1600" b="1" dirty="0">
                <a:solidFill>
                  <a:schemeClr val="bg1"/>
                </a:solidFill>
                <a:ea typeface="宋体" panose="02010600030101010101" pitchFamily="2" charset="-122"/>
                <a:cs typeface="Times New Roman" panose="02020603050405020304" charset="0"/>
              </a:rPr>
              <a:t>2.艺术品展示（AR，高清，图片，文字，视频）。</a:t>
            </a:r>
          </a:p>
          <a:p>
            <a:pPr indent="0"/>
            <a:r>
              <a:rPr lang="zh-CN" sz="1600" b="1" dirty="0">
                <a:solidFill>
                  <a:schemeClr val="bg1"/>
                </a:solidFill>
                <a:ea typeface="宋体" panose="02010600030101010101" pitchFamily="2" charset="-122"/>
                <a:cs typeface="Times New Roman" panose="02020603050405020304" charset="0"/>
              </a:rPr>
              <a:t>3.艺术品交易（赞助、拍卖、一口价）。</a:t>
            </a:r>
            <a:endParaRPr lang="zh-CN" altLang="en-US" sz="1600" b="1" dirty="0">
              <a:solidFill>
                <a:schemeClr val="bg1"/>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2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4176677" y="-4026567"/>
            <a:ext cx="20972761" cy="14854988"/>
          </a:xfrm>
          <a:prstGeom prst="rect">
            <a:avLst/>
          </a:prstGeom>
        </p:spPr>
      </p:pic>
      <p:pic>
        <p:nvPicPr>
          <p:cNvPr id="22" name="图片 21"/>
          <p:cNvPicPr>
            <a:picLocks noChangeAspect="1"/>
          </p:cNvPicPr>
          <p:nvPr/>
        </p:nvPicPr>
        <p:blipFill>
          <a:blip r:embed="rId3" cstate="screen"/>
          <a:stretch>
            <a:fillRect/>
          </a:stretch>
        </p:blipFill>
        <p:spPr>
          <a:xfrm rot="20665896">
            <a:off x="-1230229" y="-4613943"/>
            <a:ext cx="15529042" cy="7784097"/>
          </a:xfrm>
          <a:prstGeom prst="rect">
            <a:avLst/>
          </a:prstGeom>
        </p:spPr>
      </p:pic>
      <p:pic>
        <p:nvPicPr>
          <p:cNvPr id="5" name="图片 4"/>
          <p:cNvPicPr>
            <a:picLocks noChangeAspect="1"/>
          </p:cNvPicPr>
          <p:nvPr/>
        </p:nvPicPr>
        <p:blipFill>
          <a:blip r:embed="rId3" cstate="screen"/>
          <a:stretch>
            <a:fillRect/>
          </a:stretch>
        </p:blipFill>
        <p:spPr>
          <a:xfrm flipH="1">
            <a:off x="-1230229" y="2582778"/>
            <a:ext cx="15529042" cy="7784097"/>
          </a:xfrm>
          <a:prstGeom prst="rect">
            <a:avLst/>
          </a:prstGeom>
        </p:spPr>
      </p:pic>
      <p:pic>
        <p:nvPicPr>
          <p:cNvPr id="23" name="图片 22"/>
          <p:cNvPicPr>
            <a:picLocks noChangeAspect="1"/>
          </p:cNvPicPr>
          <p:nvPr/>
        </p:nvPicPr>
        <p:blipFill>
          <a:blip r:embed="rId4" cstate="screen"/>
          <a:stretch>
            <a:fillRect/>
          </a:stretch>
        </p:blipFill>
        <p:spPr>
          <a:xfrm rot="16200000" flipH="1">
            <a:off x="2326020" y="-2224715"/>
            <a:ext cx="7776885" cy="11471962"/>
          </a:xfrm>
          <a:prstGeom prst="rect">
            <a:avLst/>
          </a:prstGeom>
        </p:spPr>
      </p:pic>
      <p:sp>
        <p:nvSpPr>
          <p:cNvPr id="8" name="文本框 7"/>
          <p:cNvSpPr txBox="1"/>
          <p:nvPr/>
        </p:nvSpPr>
        <p:spPr>
          <a:xfrm>
            <a:off x="5166360" y="1088422"/>
            <a:ext cx="1859280" cy="1106805"/>
          </a:xfrm>
          <a:prstGeom prst="rect">
            <a:avLst/>
          </a:prstGeom>
          <a:noFill/>
        </p:spPr>
        <p:txBody>
          <a:bodyPr wrap="none" rtlCol="0">
            <a:spAutoFit/>
          </a:bodyPr>
          <a:lstStyle/>
          <a:p>
            <a:pPr algn="ct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目录</a:t>
            </a:r>
          </a:p>
        </p:txBody>
      </p:sp>
      <p:grpSp>
        <p:nvGrpSpPr>
          <p:cNvPr id="12" name="组合 11"/>
          <p:cNvGrpSpPr/>
          <p:nvPr/>
        </p:nvGrpSpPr>
        <p:grpSpPr>
          <a:xfrm>
            <a:off x="1387643" y="2403919"/>
            <a:ext cx="4283242" cy="521970"/>
            <a:chOff x="1459832" y="2326104"/>
            <a:chExt cx="4283242" cy="521970"/>
          </a:xfrm>
        </p:grpSpPr>
        <p:pic>
          <p:nvPicPr>
            <p:cNvPr id="10" name="图片 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项目介绍</a:t>
              </a:r>
              <a:r>
                <a:rPr lang="en-US" altLang="zh-CN" sz="2800" dirty="0">
                  <a:solidFill>
                    <a:srgbClr val="354964"/>
                  </a:solidFill>
                  <a:latin typeface="文悦古体仿宋 (非商业用途)" pitchFamily="50" charset="-122"/>
                  <a:ea typeface="文悦古体仿宋 (非商业用途)" pitchFamily="50" charset="-122"/>
                </a:rPr>
                <a:t>&amp;</a:t>
              </a:r>
              <a:r>
                <a:rPr lang="zh-CN" altLang="en-US" sz="2800" dirty="0">
                  <a:solidFill>
                    <a:srgbClr val="354964"/>
                  </a:solidFill>
                  <a:latin typeface="文悦古体仿宋 (非商业用途)" pitchFamily="50" charset="-122"/>
                  <a:ea typeface="文悦古体仿宋 (非商业用途)" pitchFamily="50" charset="-122"/>
                </a:rPr>
                <a:t>人员介绍</a:t>
              </a:r>
            </a:p>
          </p:txBody>
        </p:sp>
      </p:grpSp>
      <p:grpSp>
        <p:nvGrpSpPr>
          <p:cNvPr id="13" name="组合 12"/>
          <p:cNvGrpSpPr/>
          <p:nvPr/>
        </p:nvGrpSpPr>
        <p:grpSpPr>
          <a:xfrm>
            <a:off x="1387643" y="3940734"/>
            <a:ext cx="4283242" cy="521970"/>
            <a:chOff x="1459832" y="2326104"/>
            <a:chExt cx="4283242" cy="521970"/>
          </a:xfrm>
        </p:grpSpPr>
        <p:pic>
          <p:nvPicPr>
            <p:cNvPr id="14" name="图片 13"/>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计划安排和分工</a:t>
              </a:r>
            </a:p>
          </p:txBody>
        </p:sp>
      </p:grpSp>
      <p:grpSp>
        <p:nvGrpSpPr>
          <p:cNvPr id="16" name="组合 15"/>
          <p:cNvGrpSpPr/>
          <p:nvPr/>
        </p:nvGrpSpPr>
        <p:grpSpPr>
          <a:xfrm>
            <a:off x="6521117" y="2403919"/>
            <a:ext cx="4283242" cy="521970"/>
            <a:chOff x="1459832" y="2326104"/>
            <a:chExt cx="4283242" cy="521970"/>
          </a:xfrm>
        </p:grpSpPr>
        <p:pic>
          <p:nvPicPr>
            <p:cNvPr id="17" name="图片 1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项目开展过程</a:t>
              </a:r>
            </a:p>
          </p:txBody>
        </p:sp>
      </p:grpSp>
      <p:grpSp>
        <p:nvGrpSpPr>
          <p:cNvPr id="19" name="组合 18"/>
          <p:cNvGrpSpPr/>
          <p:nvPr/>
        </p:nvGrpSpPr>
        <p:grpSpPr>
          <a:xfrm>
            <a:off x="6521117" y="3930862"/>
            <a:ext cx="4283242" cy="521970"/>
            <a:chOff x="1459832" y="2326104"/>
            <a:chExt cx="4283242" cy="521970"/>
          </a:xfrm>
        </p:grpSpPr>
        <p:pic>
          <p:nvPicPr>
            <p:cNvPr id="20" name="图片 1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p:cNvSpPr txBox="1"/>
            <p:nvPr/>
          </p:nvSpPr>
          <p:spPr>
            <a:xfrm>
              <a:off x="1583370" y="2326104"/>
              <a:ext cx="1758682"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收获</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4" cstate="screen"/>
          <a:stretch>
            <a:fillRect/>
          </a:stretch>
        </p:blipFill>
        <p:spPr>
          <a:xfrm>
            <a:off x="0" y="0"/>
            <a:ext cx="12192000" cy="5996380"/>
          </a:xfrm>
          <a:prstGeom prst="rect">
            <a:avLst/>
          </a:prstGeom>
        </p:spPr>
      </p:pic>
      <p:sp>
        <p:nvSpPr>
          <p:cNvPr id="54" name="矩形 5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6" cstate="screen"/>
          <a:srcRect/>
          <a:stretch>
            <a:fillRect/>
          </a:stretch>
        </p:blipFill>
        <p:spPr>
          <a:xfrm>
            <a:off x="7181949" y="2008085"/>
            <a:ext cx="4628939" cy="2587411"/>
          </a:xfrm>
        </p:spPr>
      </p:pic>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1939" y="1708408"/>
            <a:ext cx="4627046" cy="299676"/>
            <a:chOff x="3179886" y="2083564"/>
            <a:chExt cx="5702858" cy="369350"/>
          </a:xfrm>
          <a:effectLst/>
        </p:grpSpPr>
        <p:grpSp>
          <p:nvGrpSpPr>
            <p:cNvPr id="26" name="Group 25"/>
            <p:cNvGrpSpPr/>
            <p:nvPr/>
          </p:nvGrpSpPr>
          <p:grpSpPr>
            <a:xfrm>
              <a:off x="3179886" y="2083564"/>
              <a:ext cx="5702858" cy="369350"/>
              <a:chOff x="3179886" y="2083564"/>
              <a:chExt cx="5702858" cy="369350"/>
            </a:xfrm>
          </p:grpSpPr>
          <p:sp>
            <p:nvSpPr>
              <p:cNvPr id="28" name="Round Same Side Corner Rectangle 1"/>
              <p:cNvSpPr/>
              <p:nvPr/>
            </p:nvSpPr>
            <p:spPr>
              <a:xfrm>
                <a:off x="3179886" y="2083564"/>
                <a:ext cx="5702858" cy="369350"/>
              </a:xfrm>
              <a:prstGeom prst="round2SameRect">
                <a:avLst>
                  <a:gd name="adj1" fmla="val 14928"/>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382010" y="2233949"/>
                <a:ext cx="341854" cy="82531"/>
                <a:chOff x="3382010" y="2233949"/>
                <a:chExt cx="341854" cy="82531"/>
              </a:xfrm>
            </p:grpSpPr>
            <p:sp>
              <p:nvSpPr>
                <p:cNvPr id="30" name="Oval 29"/>
                <p:cNvSpPr/>
                <p:nvPr/>
              </p:nvSpPr>
              <p:spPr>
                <a:xfrm>
                  <a:off x="3382010" y="2233949"/>
                  <a:ext cx="82531" cy="82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3511671" y="2233949"/>
                  <a:ext cx="82531" cy="825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p:cNvSpPr/>
                <p:nvPr/>
              </p:nvSpPr>
              <p:spPr>
                <a:xfrm>
                  <a:off x="3641333" y="2233949"/>
                  <a:ext cx="82531" cy="825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7"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n-lt"/>
                </a:rPr>
                <a:t>http://www.website.com</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951230" y="1708150"/>
            <a:ext cx="5788660"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1">
                <a:solidFill>
                  <a:schemeClr val="bg1"/>
                </a:solidFill>
                <a:latin typeface="Times New Roman" panose="02020603050405020304" charset="0"/>
                <a:ea typeface="宋体" panose="02010600030101010101" pitchFamily="2" charset="-122"/>
              </a:rPr>
              <a:t>、在我们阅读了</a:t>
            </a:r>
            <a:r>
              <a:rPr lang="en-US" sz="1600" b="1">
                <a:solidFill>
                  <a:schemeClr val="bg1"/>
                </a:solidFill>
                <a:latin typeface="Times New Roman" panose="02020603050405020304" charset="0"/>
                <a:ea typeface="宋体" panose="02010600030101010101" pitchFamily="2" charset="-122"/>
              </a:rPr>
              <a:t>Design&amp;Discover</a:t>
            </a:r>
            <a:r>
              <a:rPr lang="zh-CN" sz="1600" b="1">
                <a:solidFill>
                  <a:schemeClr val="bg1"/>
                </a:solidFill>
                <a:latin typeface="Times New Roman" panose="02020603050405020304" charset="0"/>
                <a:ea typeface="宋体" panose="02010600030101010101" pitchFamily="2" charset="-122"/>
              </a:rPr>
              <a:t>这篇</a:t>
            </a:r>
            <a:r>
              <a:rPr lang="en-US" sz="1600" b="1">
                <a:solidFill>
                  <a:schemeClr val="bg1"/>
                </a:solidFill>
                <a:latin typeface="Times New Roman" panose="02020603050405020304" charset="0"/>
                <a:ea typeface="宋体" panose="02010600030101010101" pitchFamily="2" charset="-122"/>
                <a:cs typeface="Times New Roman" panose="02020603050405020304" charset="0"/>
              </a:rPr>
              <a:t>PPT</a:t>
            </a:r>
            <a:r>
              <a:rPr lang="zh-CN" sz="1600" b="1">
                <a:solidFill>
                  <a:schemeClr val="bg1"/>
                </a:solidFill>
                <a:latin typeface="Times New Roman" panose="02020603050405020304" charset="0"/>
                <a:ea typeface="宋体" panose="02010600030101010101" pitchFamily="2" charset="-122"/>
              </a:rPr>
              <a:t>后，</a:t>
            </a:r>
          </a:p>
          <a:p>
            <a:pPr indent="0"/>
            <a:r>
              <a:rPr lang="zh-CN" sz="1600" b="1">
                <a:solidFill>
                  <a:schemeClr val="bg1"/>
                </a:solidFill>
                <a:latin typeface="Times New Roman" panose="02020603050405020304" charset="0"/>
                <a:ea typeface="宋体" panose="02010600030101010101" pitchFamily="2" charset="-122"/>
              </a:rPr>
              <a:t>我们首先明确主要用户种类：我们根据用户的特征，大致分了三类受欢迎的用户：</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a:solidFill>
                  <a:schemeClr val="bg1"/>
                </a:solidFill>
                <a:latin typeface="Times New Roman" panose="02020603050405020304" charset="0"/>
                <a:ea typeface="宋体" panose="02010600030101010101" pitchFamily="2" charset="-122"/>
              </a:rPr>
              <a:t>原创艺术家：专业或业余的艺术家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a:solidFill>
                  <a:schemeClr val="bg1"/>
                </a:solidFill>
                <a:latin typeface="Times New Roman" panose="02020603050405020304" charset="0"/>
                <a:ea typeface="宋体" panose="02010600030101010101" pitchFamily="2" charset="-122"/>
              </a:rPr>
              <a:t>艺术收藏家：喜欢购买艺术品的收藏家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0">
                <a:solidFill>
                  <a:schemeClr val="bg1"/>
                </a:solidFill>
                <a:latin typeface="Times New Roman" panose="02020603050405020304" charset="0"/>
                <a:ea typeface="宋体" panose="02010600030101010101" pitchFamily="2" charset="-122"/>
              </a:rPr>
              <a:t>艺术爱好者：喜欢看和观赏艺术品的爱好者</a:t>
            </a:r>
            <a:endParaRPr lang="en-US" sz="1600" b="0">
              <a:solidFill>
                <a:schemeClr val="bg1"/>
              </a:solidFill>
              <a:latin typeface="Times New Roman" panose="02020603050405020304" charset="0"/>
              <a:ea typeface="宋体" panose="02010600030101010101" pitchFamily="2" charset="-122"/>
            </a:endParaRPr>
          </a:p>
          <a:p>
            <a:pPr indent="0"/>
            <a:r>
              <a:rPr lang="en-US" sz="1600" b="0">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1">
                <a:solidFill>
                  <a:schemeClr val="bg1"/>
                </a:solidFill>
                <a:latin typeface="Times New Roman" panose="02020603050405020304" charset="0"/>
                <a:ea typeface="宋体" panose="02010600030101010101" pitchFamily="2" charset="-122"/>
              </a:rPr>
              <a:t>、确定了用户类型之后，小组成员各自寻找自己负责的用户类型进行访谈，获取用户需求。</a:t>
            </a:r>
            <a:endParaRPr lang="zh-CN" sz="1600" b="0">
              <a:solidFill>
                <a:schemeClr val="bg1"/>
              </a:solidFill>
              <a:latin typeface="Times New Roman" panose="02020603050405020304" charset="0"/>
              <a:ea typeface="宋体" panose="02010600030101010101" pitchFamily="2" charset="-122"/>
            </a:endParaRPr>
          </a:p>
          <a:p>
            <a:pPr indent="0"/>
            <a:r>
              <a:rPr lang="zh-CN" sz="1600" b="0">
                <a:solidFill>
                  <a:schemeClr val="bg1"/>
                </a:solidFill>
                <a:latin typeface="Times New Roman" panose="02020603050405020304" charset="0"/>
                <a:ea typeface="宋体" panose="02010600030101010101" pitchFamily="2" charset="-122"/>
              </a:rPr>
              <a:t>其中，由王华怿和罗一焱同学负责访谈艺术收藏家；由李欣飏同学负责访谈艺术爱好者；由汪诗怡和梅肖玥同学负责访谈原创艺术家。</a:t>
            </a:r>
            <a:endParaRPr lang="zh-CN" altLang="en-US" sz="1600" b="0">
              <a:solidFill>
                <a:schemeClr val="bg1"/>
              </a:solidFill>
              <a:latin typeface="Times New Roman" panose="02020603050405020304" charset="0"/>
              <a:ea typeface="宋体" panose="02010600030101010101" pitchFamily="2" charset="-122"/>
            </a:endParaRPr>
          </a:p>
        </p:txBody>
      </p:sp>
      <p:pic>
        <p:nvPicPr>
          <p:cNvPr id="5" name="图片 10"/>
          <p:cNvPicPr>
            <a:picLocks noChangeAspect="1"/>
          </p:cNvPicPr>
          <p:nvPr/>
        </p:nvPicPr>
        <p:blipFill>
          <a:blip r:embed="rId7"/>
          <a:stretch>
            <a:fillRect/>
          </a:stretch>
        </p:blipFill>
        <p:spPr>
          <a:xfrm>
            <a:off x="1022350" y="4846320"/>
            <a:ext cx="6600825" cy="122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853440" y="1325563"/>
            <a:ext cx="5080000" cy="107632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、在五个人都完成访谈后，我们线上开了个会，交流我们的访谈经验，同时整理出对设计的改进与新的需求变化。</a:t>
            </a:r>
          </a:p>
          <a:p>
            <a:pPr indent="0"/>
            <a:r>
              <a:rPr lang="zh-CN" altLang="en-US" sz="1600" b="1">
                <a:solidFill>
                  <a:schemeClr val="bg1"/>
                </a:solidFill>
                <a:latin typeface="Times New Roman" panose="02020603050405020304" charset="0"/>
                <a:ea typeface="宋体" panose="02010600030101010101" pitchFamily="2" charset="-122"/>
              </a:rPr>
              <a:t>访谈阶段需求变化整理</a:t>
            </a:r>
          </a:p>
        </p:txBody>
      </p:sp>
      <p:graphicFrame>
        <p:nvGraphicFramePr>
          <p:cNvPr id="4" name="表格 3"/>
          <p:cNvGraphicFramePr/>
          <p:nvPr>
            <p:custDataLst>
              <p:tags r:id="rId1"/>
            </p:custDataLst>
          </p:nvPr>
        </p:nvGraphicFramePr>
        <p:xfrm>
          <a:off x="1012190" y="2402205"/>
          <a:ext cx="10350500" cy="4104005"/>
        </p:xfrm>
        <a:graphic>
          <a:graphicData uri="http://schemas.openxmlformats.org/drawingml/2006/table">
            <a:tbl>
              <a:tblPr firstRow="1" bandRow="1">
                <a:tableStyleId>{68D230F3-CF80-4859-8CE7-A43EE81993B5}</a:tableStyleId>
              </a:tblPr>
              <a:tblGrid>
                <a:gridCol w="961390">
                  <a:extLst>
                    <a:ext uri="{9D8B030D-6E8A-4147-A177-3AD203B41FA5}">
                      <a16:colId xmlns:a16="http://schemas.microsoft.com/office/drawing/2014/main" val="20000"/>
                    </a:ext>
                  </a:extLst>
                </a:gridCol>
                <a:gridCol w="1456690">
                  <a:extLst>
                    <a:ext uri="{9D8B030D-6E8A-4147-A177-3AD203B41FA5}">
                      <a16:colId xmlns:a16="http://schemas.microsoft.com/office/drawing/2014/main" val="20001"/>
                    </a:ext>
                  </a:extLst>
                </a:gridCol>
                <a:gridCol w="3263265">
                  <a:extLst>
                    <a:ext uri="{9D8B030D-6E8A-4147-A177-3AD203B41FA5}">
                      <a16:colId xmlns:a16="http://schemas.microsoft.com/office/drawing/2014/main" val="20002"/>
                    </a:ext>
                  </a:extLst>
                </a:gridCol>
                <a:gridCol w="4669155">
                  <a:extLst>
                    <a:ext uri="{9D8B030D-6E8A-4147-A177-3AD203B41FA5}">
                      <a16:colId xmlns:a16="http://schemas.microsoft.com/office/drawing/2014/main" val="20003"/>
                    </a:ext>
                  </a:extLst>
                </a:gridCol>
              </a:tblGrid>
              <a:tr h="213360">
                <a:tc>
                  <a:txBody>
                    <a:bodyPr/>
                    <a:lstStyle/>
                    <a:p>
                      <a:pPr indent="0" algn="ctr">
                        <a:buNone/>
                      </a:pPr>
                      <a:r>
                        <a:rPr lang="en-US" sz="1400">
                          <a:solidFill>
                            <a:schemeClr val="bg1"/>
                          </a:solidFill>
                        </a:rPr>
                        <a:t>序号</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需求名称</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原先假定的需求</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现在实际的需求</a:t>
                      </a:r>
                      <a:endParaRPr lang="en-US" altLang="en-US" sz="1400">
                        <a:solidFill>
                          <a:schemeClr val="bg1"/>
                        </a:solidFill>
                      </a:endParaRPr>
                    </a:p>
                  </a:txBody>
                  <a:tcPr marL="68580" marR="68580" marT="0" marB="0"/>
                </a:tc>
                <a:extLst>
                  <a:ext uri="{0D108BD9-81ED-4DB2-BD59-A6C34878D82A}">
                    <a16:rowId xmlns:a16="http://schemas.microsoft.com/office/drawing/2014/main" val="10000"/>
                  </a:ext>
                </a:extLst>
              </a:tr>
              <a:tr h="853440">
                <a:tc>
                  <a:txBody>
                    <a:bodyPr/>
                    <a:lstStyle/>
                    <a:p>
                      <a:pPr indent="0" algn="ctr">
                        <a:buNone/>
                      </a:pPr>
                      <a:r>
                        <a:rPr lang="en-US" sz="1400">
                          <a:solidFill>
                            <a:schemeClr val="bg1"/>
                          </a:solidFill>
                        </a:rPr>
                        <a:t>1</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用户设置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有一般APP都有的注册登录的功能，同时要有实名认证的功能。用户可以对一些不和用户账号绑定的设置进行改动，例如：字体大小。对于作品是否用户原创也要设计相应的机制。</a:t>
                      </a:r>
                      <a:endParaRPr lang="en-US" altLang="en-US" sz="1400">
                        <a:solidFill>
                          <a:schemeClr val="bg1"/>
                        </a:solidFill>
                      </a:endParaRPr>
                    </a:p>
                  </a:txBody>
                  <a:tcPr marL="68580" marR="68580" marT="0" marB="0"/>
                </a:tc>
                <a:extLst>
                  <a:ext uri="{0D108BD9-81ED-4DB2-BD59-A6C34878D82A}">
                    <a16:rowId xmlns:a16="http://schemas.microsoft.com/office/drawing/2014/main" val="10001"/>
                  </a:ext>
                </a:extLst>
              </a:tr>
              <a:tr h="640080">
                <a:tc>
                  <a:txBody>
                    <a:bodyPr/>
                    <a:lstStyle/>
                    <a:p>
                      <a:pPr indent="0" algn="ctr">
                        <a:buNone/>
                      </a:pPr>
                      <a:r>
                        <a:rPr lang="en-US" sz="1400">
                          <a:solidFill>
                            <a:schemeClr val="bg1"/>
                          </a:solidFill>
                        </a:rPr>
                        <a:t>2</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社区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能够发布分享动态并能够进行点赞评论收藏某些孤傲喜欢独处不愿意使用社区功能的模块，可以自行关闭社区模块，参考微信自行关闭朋友圈</a:t>
                      </a:r>
                      <a:endParaRPr lang="en-US" altLang="en-US" sz="1400">
                        <a:solidFill>
                          <a:schemeClr val="bg1"/>
                        </a:solidFill>
                      </a:endParaRPr>
                    </a:p>
                  </a:txBody>
                  <a:tcPr marL="68580" marR="68580" marT="0" marB="0"/>
                </a:tc>
                <a:extLst>
                  <a:ext uri="{0D108BD9-81ED-4DB2-BD59-A6C34878D82A}">
                    <a16:rowId xmlns:a16="http://schemas.microsoft.com/office/drawing/2014/main" val="10002"/>
                  </a:ext>
                </a:extLst>
              </a:tr>
              <a:tr h="690245">
                <a:tc>
                  <a:txBody>
                    <a:bodyPr/>
                    <a:lstStyle/>
                    <a:p>
                      <a:pPr indent="0" algn="ctr">
                        <a:buNone/>
                      </a:pPr>
                      <a:r>
                        <a:rPr lang="en-US" sz="1400">
                          <a:solidFill>
                            <a:schemeClr val="bg1"/>
                          </a:solidFill>
                        </a:rPr>
                        <a:t>3</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购物</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extLst>
                  <a:ext uri="{0D108BD9-81ED-4DB2-BD59-A6C34878D82A}">
                    <a16:rowId xmlns:a16="http://schemas.microsoft.com/office/drawing/2014/main" val="10003"/>
                  </a:ext>
                </a:extLst>
              </a:tr>
              <a:tr h="426720">
                <a:tc>
                  <a:txBody>
                    <a:bodyPr/>
                    <a:lstStyle/>
                    <a:p>
                      <a:pPr indent="0" algn="ctr">
                        <a:buNone/>
                      </a:pPr>
                      <a:r>
                        <a:rPr lang="en-US" sz="1400">
                          <a:solidFill>
                            <a:schemeClr val="bg1"/>
                          </a:solidFill>
                        </a:rPr>
                        <a:t>4</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AR展示，图片展示，文字展示，视频展示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AR展示，图片展示，文字展示（删除了视频展示，用户反映认为视频展示浪费时间）</a:t>
                      </a:r>
                      <a:endParaRPr lang="en-US" altLang="en-US" sz="1400">
                        <a:solidFill>
                          <a:schemeClr val="bg1"/>
                        </a:solidFill>
                      </a:endParaRPr>
                    </a:p>
                  </a:txBody>
                  <a:tcPr marL="68580" marR="68580" marT="0" marB="0"/>
                </a:tc>
                <a:extLst>
                  <a:ext uri="{0D108BD9-81ED-4DB2-BD59-A6C34878D82A}">
                    <a16:rowId xmlns:a16="http://schemas.microsoft.com/office/drawing/2014/main" val="10004"/>
                  </a:ext>
                </a:extLst>
              </a:tr>
              <a:tr h="213360">
                <a:tc>
                  <a:txBody>
                    <a:bodyPr/>
                    <a:lstStyle/>
                    <a:p>
                      <a:pPr indent="0" algn="ctr">
                        <a:buNone/>
                      </a:pPr>
                      <a:r>
                        <a:rPr lang="en-US" sz="1400">
                          <a:solidFill>
                            <a:schemeClr val="bg1"/>
                          </a:solidFill>
                        </a:rPr>
                        <a:t>5</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符合常见app的通常设置规律</a:t>
                      </a:r>
                      <a:endParaRPr lang="en-US" altLang="en-US" sz="1400">
                        <a:solidFill>
                          <a:schemeClr val="bg1"/>
                        </a:solidFill>
                      </a:endParaRPr>
                    </a:p>
                  </a:txBody>
                  <a:tcPr marL="68580" marR="68580" marT="0" marB="0"/>
                </a:tc>
                <a:extLst>
                  <a:ext uri="{0D108BD9-81ED-4DB2-BD59-A6C34878D82A}">
                    <a16:rowId xmlns:a16="http://schemas.microsoft.com/office/drawing/2014/main" val="10005"/>
                  </a:ext>
                </a:extLst>
              </a:tr>
              <a:tr h="213360">
                <a:tc>
                  <a:txBody>
                    <a:bodyPr/>
                    <a:lstStyle/>
                    <a:p>
                      <a:pPr indent="0" algn="ctr">
                        <a:buNone/>
                      </a:pPr>
                      <a:r>
                        <a:rPr lang="en-US" sz="1400">
                          <a:solidFill>
                            <a:schemeClr val="bg1"/>
                          </a:solidFill>
                        </a:rPr>
                        <a:t>6</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UI</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简洁明快</a:t>
                      </a:r>
                      <a:endParaRPr lang="en-US" altLang="en-US" sz="1400">
                        <a:solidFill>
                          <a:schemeClr val="bg1"/>
                        </a:solidFill>
                      </a:endParaRPr>
                    </a:p>
                  </a:txBody>
                  <a:tcPr marL="68580" marR="68580" marT="0" marB="0"/>
                </a:tc>
                <a:extLst>
                  <a:ext uri="{0D108BD9-81ED-4DB2-BD59-A6C34878D82A}">
                    <a16:rowId xmlns:a16="http://schemas.microsoft.com/office/drawing/2014/main" val="10006"/>
                  </a:ext>
                </a:extLst>
              </a:tr>
              <a:tr h="853440">
                <a:tc>
                  <a:txBody>
                    <a:bodyPr/>
                    <a:lstStyle/>
                    <a:p>
                      <a:pPr indent="0" algn="ctr">
                        <a:buNone/>
                      </a:pPr>
                      <a:r>
                        <a:rPr lang="en-US" sz="1400">
                          <a:solidFill>
                            <a:schemeClr val="bg1"/>
                          </a:solidFill>
                        </a:rPr>
                        <a:t>7</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性能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满足100次/s的并发请求；满足7*22h的不宕机的要求；满足在Android和iOS上允许运行；每个链接和跳转的反映速度在3s内；遇到网络情况不好的时候，要能保证操作恢复或数据不出错。</a:t>
                      </a:r>
                      <a:endParaRPr lang="en-US" altLang="en-US" sz="1400">
                        <a:solidFill>
                          <a:schemeClr val="bg1"/>
                        </a:solidFill>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271780" y="719455"/>
            <a:ext cx="11246485" cy="5419090"/>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228300" y="1980653"/>
            <a:ext cx="4004541" cy="3526194"/>
            <a:chOff x="868749" y="2121254"/>
            <a:chExt cx="4004541" cy="3526194"/>
          </a:xfrm>
        </p:grpSpPr>
        <p:grpSp>
          <p:nvGrpSpPr>
            <p:cNvPr id="31" name="Group 30"/>
            <p:cNvGrpSpPr/>
            <p:nvPr/>
          </p:nvGrpSpPr>
          <p:grpSpPr>
            <a:xfrm>
              <a:off x="868749" y="2121254"/>
              <a:ext cx="3526196" cy="3526194"/>
              <a:chOff x="953359" y="1875323"/>
              <a:chExt cx="4018053" cy="4018052"/>
            </a:xfrm>
          </p:grpSpPr>
          <p:sp>
            <p:nvSpPr>
              <p:cNvPr id="54" name="Donut 3"/>
              <p:cNvSpPr/>
              <p:nvPr/>
            </p:nvSpPr>
            <p:spPr>
              <a:xfrm rot="20952353">
                <a:off x="953359" y="1875323"/>
                <a:ext cx="4018053" cy="4018052"/>
              </a:xfrm>
              <a:prstGeom prst="donut">
                <a:avLst>
                  <a:gd name="adj" fmla="val 11250"/>
                </a:avLst>
              </a:prstGeom>
              <a:solidFill>
                <a:srgbClr val="D6B78F"/>
              </a:solidFill>
              <a:ln>
                <a:noFill/>
              </a:ln>
              <a:effectLst/>
              <a:scene3d>
                <a:camera prst="perspectiveContrastingRightFacing" fov="6300000">
                  <a:rot lat="1200000" lon="19200000" rev="1800000"/>
                </a:camera>
                <a:lightRig rig="soft" dir="t">
                  <a:rot lat="0" lon="0" rev="4200000"/>
                </a:lightRig>
              </a:scene3d>
              <a:sp3d extrusionH="825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Donut 4"/>
              <p:cNvSpPr/>
              <p:nvPr/>
            </p:nvSpPr>
            <p:spPr>
              <a:xfrm rot="20952353">
                <a:off x="1438949" y="2298290"/>
                <a:ext cx="3137828" cy="3137828"/>
              </a:xfrm>
              <a:prstGeom prst="donut">
                <a:avLst>
                  <a:gd name="adj" fmla="val 11250"/>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6" name="Donut 5"/>
              <p:cNvSpPr/>
              <p:nvPr/>
            </p:nvSpPr>
            <p:spPr>
              <a:xfrm rot="20952353">
                <a:off x="1797242" y="2649075"/>
                <a:ext cx="2433647" cy="2433647"/>
              </a:xfrm>
              <a:prstGeom prst="donut">
                <a:avLst>
                  <a:gd name="adj" fmla="val 14851"/>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7" name="Donut 6"/>
              <p:cNvSpPr/>
              <p:nvPr/>
            </p:nvSpPr>
            <p:spPr>
              <a:xfrm rot="20952353">
                <a:off x="2170529" y="3003827"/>
                <a:ext cx="1718200" cy="1718200"/>
              </a:xfrm>
              <a:prstGeom prst="donut">
                <a:avLst>
                  <a:gd name="adj" fmla="val 18467"/>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rot="20952353">
                <a:off x="2483252" y="3323499"/>
                <a:ext cx="1095705" cy="1094316"/>
              </a:xfrm>
              <a:prstGeom prst="ellipse">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p:cNvGrpSpPr/>
            <p:nvPr/>
          </p:nvGrpSpPr>
          <p:grpSpPr>
            <a:xfrm rot="867756">
              <a:off x="2722930" y="3404348"/>
              <a:ext cx="2150360" cy="717450"/>
              <a:chOff x="3295287" y="1955652"/>
              <a:chExt cx="5493267" cy="1832786"/>
            </a:xfrm>
          </p:grpSpPr>
          <p:sp>
            <p:nvSpPr>
              <p:cNvPr id="33" name="Freeform 228"/>
              <p:cNvSpPr/>
              <p:nvPr/>
            </p:nvSpPr>
            <p:spPr bwMode="auto">
              <a:xfrm rot="20750855">
                <a:off x="5029448" y="2902838"/>
                <a:ext cx="2599872" cy="317931"/>
              </a:xfrm>
              <a:custGeom>
                <a:avLst/>
                <a:gdLst>
                  <a:gd name="T0" fmla="*/ 0 w 2718"/>
                  <a:gd name="T1" fmla="*/ 0 h 276"/>
                  <a:gd name="T2" fmla="*/ 2 w 2718"/>
                  <a:gd name="T3" fmla="*/ 276 h 276"/>
                  <a:gd name="T4" fmla="*/ 2718 w 2718"/>
                  <a:gd name="T5" fmla="*/ 169 h 276"/>
                  <a:gd name="T6" fmla="*/ 2716 w 2718"/>
                  <a:gd name="T7" fmla="*/ 60 h 276"/>
                  <a:gd name="T8" fmla="*/ 0 w 2718"/>
                  <a:gd name="T9" fmla="*/ 0 h 276"/>
                </a:gdLst>
                <a:ahLst/>
                <a:cxnLst>
                  <a:cxn ang="0">
                    <a:pos x="T0" y="T1"/>
                  </a:cxn>
                  <a:cxn ang="0">
                    <a:pos x="T2" y="T3"/>
                  </a:cxn>
                  <a:cxn ang="0">
                    <a:pos x="T4" y="T5"/>
                  </a:cxn>
                  <a:cxn ang="0">
                    <a:pos x="T6" y="T7"/>
                  </a:cxn>
                  <a:cxn ang="0">
                    <a:pos x="T8" y="T9"/>
                  </a:cxn>
                </a:cxnLst>
                <a:rect l="0" t="0" r="r" b="b"/>
                <a:pathLst>
                  <a:path w="2718" h="276">
                    <a:moveTo>
                      <a:pt x="0" y="0"/>
                    </a:moveTo>
                    <a:lnTo>
                      <a:pt x="2" y="276"/>
                    </a:lnTo>
                    <a:lnTo>
                      <a:pt x="2718" y="169"/>
                    </a:lnTo>
                    <a:lnTo>
                      <a:pt x="2716" y="60"/>
                    </a:lnTo>
                    <a:lnTo>
                      <a:pt x="0" y="0"/>
                    </a:lnTo>
                    <a:close/>
                  </a:path>
                </a:pathLst>
              </a:custGeom>
              <a:gradFill>
                <a:gsLst>
                  <a:gs pos="0">
                    <a:schemeClr val="tx1">
                      <a:lumMod val="65000"/>
                      <a:lumOff val="35000"/>
                    </a:schemeClr>
                  </a:gs>
                  <a:gs pos="54000">
                    <a:schemeClr val="tx1">
                      <a:lumMod val="85000"/>
                      <a:lumOff val="15000"/>
                    </a:schemeClr>
                  </a:gs>
                  <a:gs pos="100000">
                    <a:schemeClr val="tx1">
                      <a:lumMod val="65000"/>
                      <a:lumOff val="35000"/>
                    </a:schemeClr>
                  </a:gs>
                </a:gsLst>
                <a:lin ang="5400000" scaled="1"/>
              </a:gradFill>
              <a:ln>
                <a:noFill/>
              </a:ln>
            </p:spPr>
            <p:txBody>
              <a:bodyPr vert="horz" wrap="square" lIns="91440" tIns="45720" rIns="91440" bIns="45720" numCol="1" anchor="t" anchorCtr="0" compatLnSpc="1"/>
              <a:lstStyle/>
              <a:p>
                <a:endParaRPr lang="en-IN" dirty="0"/>
              </a:p>
            </p:txBody>
          </p:sp>
          <p:grpSp>
            <p:nvGrpSpPr>
              <p:cNvPr id="34" name="Group 33"/>
              <p:cNvGrpSpPr/>
              <p:nvPr/>
            </p:nvGrpSpPr>
            <p:grpSpPr>
              <a:xfrm rot="20750855">
                <a:off x="7142454" y="1955652"/>
                <a:ext cx="1646100" cy="1298552"/>
                <a:chOff x="9650944" y="3466595"/>
                <a:chExt cx="1646100" cy="1298552"/>
              </a:xfrm>
            </p:grpSpPr>
            <p:sp>
              <p:nvSpPr>
                <p:cNvPr id="39" name="Freeform 233"/>
                <p:cNvSpPr/>
                <p:nvPr/>
              </p:nvSpPr>
              <p:spPr bwMode="auto">
                <a:xfrm>
                  <a:off x="9664767" y="4200704"/>
                  <a:ext cx="1632277" cy="564443"/>
                </a:xfrm>
                <a:custGeom>
                  <a:avLst/>
                  <a:gdLst>
                    <a:gd name="T0" fmla="*/ 76 w 599"/>
                    <a:gd name="T1" fmla="*/ 0 h 206"/>
                    <a:gd name="T2" fmla="*/ 0 w 599"/>
                    <a:gd name="T3" fmla="*/ 0 h 206"/>
                    <a:gd name="T4" fmla="*/ 328 w 599"/>
                    <a:gd name="T5" fmla="*/ 206 h 206"/>
                    <a:gd name="T6" fmla="*/ 329 w 599"/>
                    <a:gd name="T7" fmla="*/ 206 h 206"/>
                    <a:gd name="T8" fmla="*/ 599 w 599"/>
                    <a:gd name="T9" fmla="*/ 123 h 206"/>
                    <a:gd name="T10" fmla="*/ 599 w 599"/>
                    <a:gd name="T11" fmla="*/ 123 h 206"/>
                    <a:gd name="T12" fmla="*/ 557 w 599"/>
                    <a:gd name="T13" fmla="*/ 49 h 206"/>
                    <a:gd name="T14" fmla="*/ 323 w 599"/>
                    <a:gd name="T15" fmla="*/ 72 h 206"/>
                    <a:gd name="T16" fmla="*/ 322 w 599"/>
                    <a:gd name="T17" fmla="*/ 72 h 206"/>
                    <a:gd name="T18" fmla="*/ 76 w 59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76" y="0"/>
                      </a:moveTo>
                      <a:cubicBezTo>
                        <a:pt x="0" y="0"/>
                        <a:pt x="0" y="0"/>
                        <a:pt x="0" y="0"/>
                      </a:cubicBezTo>
                      <a:cubicBezTo>
                        <a:pt x="0" y="0"/>
                        <a:pt x="243" y="206"/>
                        <a:pt x="328" y="206"/>
                      </a:cubicBezTo>
                      <a:cubicBezTo>
                        <a:pt x="328" y="206"/>
                        <a:pt x="329" y="206"/>
                        <a:pt x="329" y="206"/>
                      </a:cubicBezTo>
                      <a:cubicBezTo>
                        <a:pt x="433" y="205"/>
                        <a:pt x="599" y="179"/>
                        <a:pt x="599" y="123"/>
                      </a:cubicBezTo>
                      <a:cubicBezTo>
                        <a:pt x="599" y="123"/>
                        <a:pt x="599" y="123"/>
                        <a:pt x="599" y="123"/>
                      </a:cubicBezTo>
                      <a:cubicBezTo>
                        <a:pt x="598" y="104"/>
                        <a:pt x="578" y="75"/>
                        <a:pt x="557" y="49"/>
                      </a:cubicBezTo>
                      <a:cubicBezTo>
                        <a:pt x="502" y="64"/>
                        <a:pt x="397" y="71"/>
                        <a:pt x="323" y="72"/>
                      </a:cubicBezTo>
                      <a:cubicBezTo>
                        <a:pt x="323" y="72"/>
                        <a:pt x="322" y="72"/>
                        <a:pt x="322" y="72"/>
                      </a:cubicBezTo>
                      <a:cubicBezTo>
                        <a:pt x="268" y="72"/>
                        <a:pt x="154" y="31"/>
                        <a:pt x="76"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0" name="Freeform 227"/>
                <p:cNvSpPr/>
                <p:nvPr/>
              </p:nvSpPr>
              <p:spPr bwMode="auto">
                <a:xfrm>
                  <a:off x="10999848" y="3849678"/>
                  <a:ext cx="289133" cy="234993"/>
                </a:xfrm>
                <a:custGeom>
                  <a:avLst/>
                  <a:gdLst>
                    <a:gd name="T0" fmla="*/ 67 w 106"/>
                    <a:gd name="T1" fmla="*/ 0 h 86"/>
                    <a:gd name="T2" fmla="*/ 0 w 106"/>
                    <a:gd name="T3" fmla="*/ 81 h 86"/>
                    <a:gd name="T4" fmla="*/ 9 w 106"/>
                    <a:gd name="T5" fmla="*/ 86 h 86"/>
                    <a:gd name="T6" fmla="*/ 106 w 106"/>
                    <a:gd name="T7" fmla="*/ 19 h 86"/>
                    <a:gd name="T8" fmla="*/ 106 w 106"/>
                    <a:gd name="T9" fmla="*/ 19 h 86"/>
                    <a:gd name="T10" fmla="*/ 67 w 106"/>
                    <a:gd name="T11" fmla="*/ 0 h 86"/>
                  </a:gdLst>
                  <a:ahLst/>
                  <a:cxnLst>
                    <a:cxn ang="0">
                      <a:pos x="T0" y="T1"/>
                    </a:cxn>
                    <a:cxn ang="0">
                      <a:pos x="T2" y="T3"/>
                    </a:cxn>
                    <a:cxn ang="0">
                      <a:pos x="T4" y="T5"/>
                    </a:cxn>
                    <a:cxn ang="0">
                      <a:pos x="T6" y="T7"/>
                    </a:cxn>
                    <a:cxn ang="0">
                      <a:pos x="T8" y="T9"/>
                    </a:cxn>
                    <a:cxn ang="0">
                      <a:pos x="T10" y="T11"/>
                    </a:cxn>
                  </a:cxnLst>
                  <a:rect l="0" t="0" r="r" b="b"/>
                  <a:pathLst>
                    <a:path w="106" h="86">
                      <a:moveTo>
                        <a:pt x="67" y="0"/>
                      </a:moveTo>
                      <a:cubicBezTo>
                        <a:pt x="38" y="40"/>
                        <a:pt x="0" y="81"/>
                        <a:pt x="0" y="81"/>
                      </a:cubicBezTo>
                      <a:cubicBezTo>
                        <a:pt x="0" y="81"/>
                        <a:pt x="3" y="82"/>
                        <a:pt x="9" y="86"/>
                      </a:cubicBezTo>
                      <a:cubicBezTo>
                        <a:pt x="30" y="75"/>
                        <a:pt x="106" y="35"/>
                        <a:pt x="106" y="19"/>
                      </a:cubicBezTo>
                      <a:cubicBezTo>
                        <a:pt x="106" y="19"/>
                        <a:pt x="106" y="19"/>
                        <a:pt x="106" y="19"/>
                      </a:cubicBezTo>
                      <a:cubicBezTo>
                        <a:pt x="106" y="11"/>
                        <a:pt x="91" y="5"/>
                        <a:pt x="67"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1" name="Freeform 231"/>
                <p:cNvSpPr/>
                <p:nvPr/>
              </p:nvSpPr>
              <p:spPr bwMode="auto">
                <a:xfrm>
                  <a:off x="9653824" y="3466595"/>
                  <a:ext cx="1624214" cy="610520"/>
                </a:xfrm>
                <a:custGeom>
                  <a:avLst/>
                  <a:gdLst>
                    <a:gd name="T0" fmla="*/ 333 w 596"/>
                    <a:gd name="T1" fmla="*/ 0 h 223"/>
                    <a:gd name="T2" fmla="*/ 324 w 596"/>
                    <a:gd name="T3" fmla="*/ 0 h 223"/>
                    <a:gd name="T4" fmla="*/ 2 w 596"/>
                    <a:gd name="T5" fmla="*/ 207 h 223"/>
                    <a:gd name="T6" fmla="*/ 0 w 596"/>
                    <a:gd name="T7" fmla="*/ 209 h 223"/>
                    <a:gd name="T8" fmla="*/ 49 w 596"/>
                    <a:gd name="T9" fmla="*/ 223 h 223"/>
                    <a:gd name="T10" fmla="*/ 495 w 596"/>
                    <a:gd name="T11" fmla="*/ 223 h 223"/>
                    <a:gd name="T12" fmla="*/ 495 w 596"/>
                    <a:gd name="T13" fmla="*/ 223 h 223"/>
                    <a:gd name="T14" fmla="*/ 596 w 596"/>
                    <a:gd name="T15" fmla="*/ 75 h 223"/>
                    <a:gd name="T16" fmla="*/ 596 w 596"/>
                    <a:gd name="T17" fmla="*/ 75 h 223"/>
                    <a:gd name="T18" fmla="*/ 333 w 596"/>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223">
                      <a:moveTo>
                        <a:pt x="333" y="0"/>
                      </a:moveTo>
                      <a:cubicBezTo>
                        <a:pt x="330" y="0"/>
                        <a:pt x="327" y="0"/>
                        <a:pt x="324" y="0"/>
                      </a:cubicBezTo>
                      <a:cubicBezTo>
                        <a:pt x="244" y="1"/>
                        <a:pt x="24" y="188"/>
                        <a:pt x="2" y="207"/>
                      </a:cubicBezTo>
                      <a:cubicBezTo>
                        <a:pt x="1" y="208"/>
                        <a:pt x="0" y="209"/>
                        <a:pt x="0" y="209"/>
                      </a:cubicBezTo>
                      <a:cubicBezTo>
                        <a:pt x="49" y="223"/>
                        <a:pt x="49" y="223"/>
                        <a:pt x="49" y="223"/>
                      </a:cubicBezTo>
                      <a:cubicBezTo>
                        <a:pt x="495" y="223"/>
                        <a:pt x="495" y="223"/>
                        <a:pt x="495" y="223"/>
                      </a:cubicBezTo>
                      <a:cubicBezTo>
                        <a:pt x="495" y="223"/>
                        <a:pt x="495" y="223"/>
                        <a:pt x="495" y="223"/>
                      </a:cubicBezTo>
                      <a:cubicBezTo>
                        <a:pt x="495" y="223"/>
                        <a:pt x="596" y="116"/>
                        <a:pt x="596" y="75"/>
                      </a:cubicBezTo>
                      <a:cubicBezTo>
                        <a:pt x="596" y="75"/>
                        <a:pt x="596" y="75"/>
                        <a:pt x="596" y="75"/>
                      </a:cubicBezTo>
                      <a:cubicBezTo>
                        <a:pt x="595" y="21"/>
                        <a:pt x="437" y="0"/>
                        <a:pt x="333"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2" name="Freeform 234"/>
                <p:cNvSpPr/>
                <p:nvPr/>
              </p:nvSpPr>
              <p:spPr bwMode="auto">
                <a:xfrm>
                  <a:off x="9650944" y="4070847"/>
                  <a:ext cx="1632277" cy="339818"/>
                </a:xfrm>
                <a:custGeom>
                  <a:avLst/>
                  <a:gdLst>
                    <a:gd name="T0" fmla="*/ 495 w 599"/>
                    <a:gd name="T1" fmla="*/ 0 h 124"/>
                    <a:gd name="T2" fmla="*/ 45 w 599"/>
                    <a:gd name="T3" fmla="*/ 0 h 124"/>
                    <a:gd name="T4" fmla="*/ 0 w 599"/>
                    <a:gd name="T5" fmla="*/ 17 h 124"/>
                    <a:gd name="T6" fmla="*/ 328 w 599"/>
                    <a:gd name="T7" fmla="*/ 123 h 124"/>
                    <a:gd name="T8" fmla="*/ 598 w 599"/>
                    <a:gd name="T9" fmla="*/ 78 h 124"/>
                    <a:gd name="T10" fmla="*/ 495 w 599"/>
                    <a:gd name="T11" fmla="*/ 0 h 124"/>
                  </a:gdLst>
                  <a:ahLst/>
                  <a:cxnLst>
                    <a:cxn ang="0">
                      <a:pos x="T0" y="T1"/>
                    </a:cxn>
                    <a:cxn ang="0">
                      <a:pos x="T2" y="T3"/>
                    </a:cxn>
                    <a:cxn ang="0">
                      <a:pos x="T4" y="T5"/>
                    </a:cxn>
                    <a:cxn ang="0">
                      <a:pos x="T6" y="T7"/>
                    </a:cxn>
                    <a:cxn ang="0">
                      <a:pos x="T8" y="T9"/>
                    </a:cxn>
                    <a:cxn ang="0">
                      <a:pos x="T10" y="T11"/>
                    </a:cxn>
                  </a:cxnLst>
                  <a:rect l="0" t="0" r="r" b="b"/>
                  <a:pathLst>
                    <a:path w="599" h="124">
                      <a:moveTo>
                        <a:pt x="495" y="0"/>
                      </a:moveTo>
                      <a:cubicBezTo>
                        <a:pt x="45" y="0"/>
                        <a:pt x="45" y="0"/>
                        <a:pt x="45" y="0"/>
                      </a:cubicBezTo>
                      <a:cubicBezTo>
                        <a:pt x="0" y="17"/>
                        <a:pt x="0" y="17"/>
                        <a:pt x="0" y="17"/>
                      </a:cubicBezTo>
                      <a:cubicBezTo>
                        <a:pt x="0" y="17"/>
                        <a:pt x="243" y="124"/>
                        <a:pt x="328" y="123"/>
                      </a:cubicBezTo>
                      <a:cubicBezTo>
                        <a:pt x="432" y="122"/>
                        <a:pt x="599" y="107"/>
                        <a:pt x="598" y="78"/>
                      </a:cubicBezTo>
                      <a:cubicBezTo>
                        <a:pt x="598" y="57"/>
                        <a:pt x="495" y="0"/>
                        <a:pt x="495" y="0"/>
                      </a:cubicBezTo>
                    </a:path>
                  </a:pathLst>
                </a:custGeom>
                <a:solidFill>
                  <a:srgbClr val="FF2F00"/>
                </a:solidFill>
                <a:ln>
                  <a:noFill/>
                </a:ln>
              </p:spPr>
              <p:txBody>
                <a:bodyPr vert="horz" wrap="square" lIns="91440" tIns="45720" rIns="91440" bIns="45720" numCol="1" anchor="t" anchorCtr="0" compatLnSpc="1"/>
                <a:lstStyle/>
                <a:p>
                  <a:endParaRPr lang="en-IN" dirty="0"/>
                </a:p>
              </p:txBody>
            </p:sp>
            <p:sp>
              <p:nvSpPr>
                <p:cNvPr id="43" name="Freeform 235"/>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4" name="Freeform 236"/>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path>
                  </a:pathLst>
                </a:custGeom>
                <a:noFill/>
                <a:ln>
                  <a:noFill/>
                </a:ln>
              </p:spPr>
              <p:txBody>
                <a:bodyPr vert="horz" wrap="square" lIns="91440" tIns="45720" rIns="91440" bIns="45720" numCol="1" anchor="t" anchorCtr="0" compatLnSpc="1"/>
                <a:lstStyle/>
                <a:p>
                  <a:endParaRPr lang="en-IN" dirty="0"/>
                </a:p>
              </p:txBody>
            </p:sp>
            <p:sp>
              <p:nvSpPr>
                <p:cNvPr id="45" name="Freeform 237"/>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6" name="Freeform 238"/>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path>
                  </a:pathLst>
                </a:custGeom>
                <a:noFill/>
                <a:ln>
                  <a:noFill/>
                </a:ln>
              </p:spPr>
              <p:txBody>
                <a:bodyPr vert="horz" wrap="square" lIns="91440" tIns="45720" rIns="91440" bIns="45720" numCol="1" anchor="t" anchorCtr="0" compatLnSpc="1"/>
                <a:lstStyle/>
                <a:p>
                  <a:endParaRPr lang="en-IN" dirty="0"/>
                </a:p>
              </p:txBody>
            </p:sp>
            <p:sp>
              <p:nvSpPr>
                <p:cNvPr id="47" name="Rectangle 239"/>
                <p:cNvSpPr>
                  <a:spLocks noChangeArrowheads="1"/>
                </p:cNvSpPr>
                <p:nvPr/>
              </p:nvSpPr>
              <p:spPr bwMode="auto">
                <a:xfrm>
                  <a:off x="10771767" y="4070847"/>
                  <a:ext cx="228081" cy="1152"/>
                </a:xfrm>
                <a:prstGeom prst="rect">
                  <a:avLst/>
                </a:prstGeom>
                <a:solidFill>
                  <a:srgbClr val="51231C"/>
                </a:solidFill>
                <a:ln>
                  <a:noFill/>
                </a:ln>
              </p:spPr>
              <p:txBody>
                <a:bodyPr vert="horz" wrap="square" lIns="91440" tIns="45720" rIns="91440" bIns="45720" numCol="1" anchor="t" anchorCtr="0" compatLnSpc="1"/>
                <a:lstStyle/>
                <a:p>
                  <a:endParaRPr lang="en-IN" dirty="0"/>
                </a:p>
              </p:txBody>
            </p:sp>
            <p:sp>
              <p:nvSpPr>
                <p:cNvPr id="48" name="Freeform 240"/>
                <p:cNvSpPr/>
                <p:nvPr/>
              </p:nvSpPr>
              <p:spPr bwMode="auto">
                <a:xfrm>
                  <a:off x="10771767" y="4070847"/>
                  <a:ext cx="228081" cy="0"/>
                </a:xfrm>
                <a:custGeom>
                  <a:avLst/>
                  <a:gdLst>
                    <a:gd name="T0" fmla="*/ 198 w 198"/>
                    <a:gd name="T1" fmla="*/ 0 w 198"/>
                    <a:gd name="T2" fmla="*/ 0 w 198"/>
                    <a:gd name="T3" fmla="*/ 198 w 198"/>
                  </a:gdLst>
                  <a:ahLst/>
                  <a:cxnLst>
                    <a:cxn ang="0">
                      <a:pos x="T0" y="0"/>
                    </a:cxn>
                    <a:cxn ang="0">
                      <a:pos x="T1" y="0"/>
                    </a:cxn>
                    <a:cxn ang="0">
                      <a:pos x="T2" y="0"/>
                    </a:cxn>
                    <a:cxn ang="0">
                      <a:pos x="T3" y="0"/>
                    </a:cxn>
                  </a:cxnLst>
                  <a:rect l="0" t="0" r="r" b="b"/>
                  <a:pathLst>
                    <a:path w="198">
                      <a:moveTo>
                        <a:pt x="198" y="0"/>
                      </a:moveTo>
                      <a:lnTo>
                        <a:pt x="0" y="0"/>
                      </a:lnTo>
                      <a:lnTo>
                        <a:pt x="0" y="0"/>
                      </a:lnTo>
                      <a:lnTo>
                        <a:pt x="198" y="0"/>
                      </a:lnTo>
                    </a:path>
                  </a:pathLst>
                </a:custGeom>
                <a:noFill/>
                <a:ln>
                  <a:noFill/>
                </a:ln>
              </p:spPr>
              <p:txBody>
                <a:bodyPr vert="horz" wrap="square" lIns="91440" tIns="45720" rIns="91440" bIns="45720" numCol="1" anchor="t" anchorCtr="0" compatLnSpc="1"/>
                <a:lstStyle/>
                <a:p>
                  <a:endParaRPr lang="en-IN" dirty="0"/>
                </a:p>
              </p:txBody>
            </p:sp>
            <p:sp>
              <p:nvSpPr>
                <p:cNvPr id="49" name="Rectangle 241"/>
                <p:cNvSpPr>
                  <a:spLocks noChangeArrowheads="1"/>
                </p:cNvSpPr>
                <p:nvPr/>
              </p:nvSpPr>
              <p:spPr bwMode="auto">
                <a:xfrm>
                  <a:off x="9784568" y="4070847"/>
                  <a:ext cx="987200" cy="1152"/>
                </a:xfrm>
                <a:prstGeom prst="rect">
                  <a:avLst/>
                </a:prstGeom>
                <a:solidFill>
                  <a:srgbClr val="CC1000"/>
                </a:solidFill>
                <a:ln>
                  <a:noFill/>
                </a:ln>
              </p:spPr>
              <p:txBody>
                <a:bodyPr vert="horz" wrap="square" lIns="91440" tIns="45720" rIns="91440" bIns="45720" numCol="1" anchor="t" anchorCtr="0" compatLnSpc="1"/>
                <a:lstStyle/>
                <a:p>
                  <a:endParaRPr lang="en-IN" dirty="0"/>
                </a:p>
              </p:txBody>
            </p:sp>
            <p:sp>
              <p:nvSpPr>
                <p:cNvPr id="50" name="Rectangle 242"/>
                <p:cNvSpPr>
                  <a:spLocks noChangeArrowheads="1"/>
                </p:cNvSpPr>
                <p:nvPr/>
              </p:nvSpPr>
              <p:spPr bwMode="auto">
                <a:xfrm>
                  <a:off x="9784568" y="4070847"/>
                  <a:ext cx="987200" cy="1152"/>
                </a:xfrm>
                <a:prstGeom prst="rect">
                  <a:avLst/>
                </a:prstGeom>
                <a:noFill/>
                <a:ln>
                  <a:noFill/>
                </a:ln>
              </p:spPr>
              <p:txBody>
                <a:bodyPr vert="horz" wrap="square" lIns="91440" tIns="45720" rIns="91440" bIns="45720" numCol="1" anchor="t" anchorCtr="0" compatLnSpc="1"/>
                <a:lstStyle/>
                <a:p>
                  <a:endParaRPr lang="en-IN" dirty="0"/>
                </a:p>
              </p:txBody>
            </p:sp>
            <p:sp>
              <p:nvSpPr>
                <p:cNvPr id="51" name="Freeform 243"/>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close/>
                    </a:path>
                  </a:pathLst>
                </a:custGeom>
                <a:solidFill>
                  <a:srgbClr val="CC1000"/>
                </a:solidFill>
                <a:ln>
                  <a:noFill/>
                </a:ln>
              </p:spPr>
              <p:txBody>
                <a:bodyPr vert="horz" wrap="square" lIns="91440" tIns="45720" rIns="91440" bIns="45720" numCol="1" anchor="t" anchorCtr="0" compatLnSpc="1"/>
                <a:lstStyle/>
                <a:p>
                  <a:endParaRPr lang="en-IN" dirty="0"/>
                </a:p>
              </p:txBody>
            </p:sp>
            <p:sp>
              <p:nvSpPr>
                <p:cNvPr id="52" name="Freeform 244"/>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path>
                  </a:pathLst>
                </a:custGeom>
                <a:noFill/>
                <a:ln>
                  <a:noFill/>
                </a:ln>
              </p:spPr>
              <p:txBody>
                <a:bodyPr vert="horz" wrap="square" lIns="91440" tIns="45720" rIns="91440" bIns="45720" numCol="1" anchor="t" anchorCtr="0" compatLnSpc="1"/>
                <a:lstStyle/>
                <a:p>
                  <a:endParaRPr lang="en-IN" dirty="0"/>
                </a:p>
              </p:txBody>
            </p:sp>
            <p:sp>
              <p:nvSpPr>
                <p:cNvPr id="53" name="Freeform 245"/>
                <p:cNvSpPr/>
                <p:nvPr/>
              </p:nvSpPr>
              <p:spPr bwMode="auto">
                <a:xfrm>
                  <a:off x="9650944" y="4070847"/>
                  <a:ext cx="1629974" cy="337514"/>
                </a:xfrm>
                <a:custGeom>
                  <a:avLst/>
                  <a:gdLst>
                    <a:gd name="T0" fmla="*/ 495 w 598"/>
                    <a:gd name="T1" fmla="*/ 0 h 123"/>
                    <a:gd name="T2" fmla="*/ 495 w 598"/>
                    <a:gd name="T3" fmla="*/ 0 h 123"/>
                    <a:gd name="T4" fmla="*/ 411 w 598"/>
                    <a:gd name="T5" fmla="*/ 0 h 123"/>
                    <a:gd name="T6" fmla="*/ 49 w 598"/>
                    <a:gd name="T7" fmla="*/ 0 h 123"/>
                    <a:gd name="T8" fmla="*/ 48 w 598"/>
                    <a:gd name="T9" fmla="*/ 0 h 123"/>
                    <a:gd name="T10" fmla="*/ 0 w 598"/>
                    <a:gd name="T11" fmla="*/ 17 h 123"/>
                    <a:gd name="T12" fmla="*/ 327 w 598"/>
                    <a:gd name="T13" fmla="*/ 123 h 123"/>
                    <a:gd name="T14" fmla="*/ 328 w 598"/>
                    <a:gd name="T15" fmla="*/ 123 h 123"/>
                    <a:gd name="T16" fmla="*/ 598 w 598"/>
                    <a:gd name="T17" fmla="*/ 78 h 123"/>
                    <a:gd name="T18" fmla="*/ 598 w 598"/>
                    <a:gd name="T19" fmla="*/ 78 h 123"/>
                    <a:gd name="T20" fmla="*/ 495 w 598"/>
                    <a:gd name="T21" fmla="*/ 0 h 123"/>
                    <a:gd name="T22" fmla="*/ 495 w 598"/>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123">
                      <a:moveTo>
                        <a:pt x="495" y="0"/>
                      </a:moveTo>
                      <a:cubicBezTo>
                        <a:pt x="495" y="0"/>
                        <a:pt x="495" y="0"/>
                        <a:pt x="495" y="0"/>
                      </a:cubicBezTo>
                      <a:cubicBezTo>
                        <a:pt x="411" y="0"/>
                        <a:pt x="411" y="0"/>
                        <a:pt x="411" y="0"/>
                      </a:cubicBezTo>
                      <a:cubicBezTo>
                        <a:pt x="49" y="0"/>
                        <a:pt x="49" y="0"/>
                        <a:pt x="49" y="0"/>
                      </a:cubicBezTo>
                      <a:cubicBezTo>
                        <a:pt x="48" y="0"/>
                        <a:pt x="48" y="0"/>
                        <a:pt x="48" y="0"/>
                      </a:cubicBezTo>
                      <a:cubicBezTo>
                        <a:pt x="0" y="17"/>
                        <a:pt x="0" y="17"/>
                        <a:pt x="0" y="17"/>
                      </a:cubicBezTo>
                      <a:cubicBezTo>
                        <a:pt x="0" y="17"/>
                        <a:pt x="241" y="123"/>
                        <a:pt x="327" y="123"/>
                      </a:cubicBezTo>
                      <a:cubicBezTo>
                        <a:pt x="327" y="123"/>
                        <a:pt x="328" y="123"/>
                        <a:pt x="328" y="123"/>
                      </a:cubicBezTo>
                      <a:cubicBezTo>
                        <a:pt x="432" y="122"/>
                        <a:pt x="598" y="107"/>
                        <a:pt x="598" y="78"/>
                      </a:cubicBezTo>
                      <a:cubicBezTo>
                        <a:pt x="598" y="78"/>
                        <a:pt x="598" y="78"/>
                        <a:pt x="598" y="78"/>
                      </a:cubicBezTo>
                      <a:cubicBezTo>
                        <a:pt x="598" y="57"/>
                        <a:pt x="495" y="0"/>
                        <a:pt x="495" y="0"/>
                      </a:cubicBezTo>
                      <a:cubicBezTo>
                        <a:pt x="495" y="0"/>
                        <a:pt x="495" y="0"/>
                        <a:pt x="495"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grpSp>
          <p:grpSp>
            <p:nvGrpSpPr>
              <p:cNvPr id="35" name="Group 34"/>
              <p:cNvGrpSpPr/>
              <p:nvPr/>
            </p:nvGrpSpPr>
            <p:grpSpPr>
              <a:xfrm rot="20750855">
                <a:off x="3295287" y="3434797"/>
                <a:ext cx="1806218" cy="353641"/>
                <a:chOff x="3721423" y="3640280"/>
                <a:chExt cx="1806218" cy="353641"/>
              </a:xfrm>
            </p:grpSpPr>
            <p:sp>
              <p:nvSpPr>
                <p:cNvPr id="36" name="Freeform 246"/>
                <p:cNvSpPr/>
                <p:nvPr/>
              </p:nvSpPr>
              <p:spPr bwMode="auto">
                <a:xfrm>
                  <a:off x="4598038" y="3640280"/>
                  <a:ext cx="929603" cy="353641"/>
                </a:xfrm>
                <a:custGeom>
                  <a:avLst/>
                  <a:gdLst>
                    <a:gd name="T0" fmla="*/ 0 w 807"/>
                    <a:gd name="T1" fmla="*/ 0 h 307"/>
                    <a:gd name="T2" fmla="*/ 3 w 807"/>
                    <a:gd name="T3" fmla="*/ 307 h 307"/>
                    <a:gd name="T4" fmla="*/ 807 w 807"/>
                    <a:gd name="T5" fmla="*/ 281 h 307"/>
                    <a:gd name="T6" fmla="*/ 805 w 807"/>
                    <a:gd name="T7" fmla="*/ 5 h 307"/>
                    <a:gd name="T8" fmla="*/ 0 w 807"/>
                    <a:gd name="T9" fmla="*/ 0 h 307"/>
                  </a:gdLst>
                  <a:ahLst/>
                  <a:cxnLst>
                    <a:cxn ang="0">
                      <a:pos x="T0" y="T1"/>
                    </a:cxn>
                    <a:cxn ang="0">
                      <a:pos x="T2" y="T3"/>
                    </a:cxn>
                    <a:cxn ang="0">
                      <a:pos x="T4" y="T5"/>
                    </a:cxn>
                    <a:cxn ang="0">
                      <a:pos x="T6" y="T7"/>
                    </a:cxn>
                    <a:cxn ang="0">
                      <a:pos x="T8" y="T9"/>
                    </a:cxn>
                  </a:cxnLst>
                  <a:rect l="0" t="0" r="r" b="b"/>
                  <a:pathLst>
                    <a:path w="807" h="307">
                      <a:moveTo>
                        <a:pt x="0" y="0"/>
                      </a:moveTo>
                      <a:lnTo>
                        <a:pt x="3" y="307"/>
                      </a:lnTo>
                      <a:lnTo>
                        <a:pt x="807" y="281"/>
                      </a:lnTo>
                      <a:lnTo>
                        <a:pt x="805" y="5"/>
                      </a:lnTo>
                      <a:lnTo>
                        <a:pt x="0" y="0"/>
                      </a:lnTo>
                      <a:close/>
                    </a:path>
                  </a:pathLst>
                </a:custGeom>
                <a:gradFill>
                  <a:gsLst>
                    <a:gs pos="0">
                      <a:schemeClr val="bg1"/>
                    </a:gs>
                    <a:gs pos="100000">
                      <a:schemeClr val="bg1">
                        <a:lumMod val="85000"/>
                      </a:schemeClr>
                    </a:gs>
                    <a:gs pos="21000">
                      <a:schemeClr val="tx1">
                        <a:lumMod val="50000"/>
                        <a:lumOff val="50000"/>
                      </a:schemeClr>
                    </a:gs>
                    <a:gs pos="78000">
                      <a:schemeClr val="tx1">
                        <a:lumMod val="50000"/>
                        <a:lumOff val="50000"/>
                      </a:schemeClr>
                    </a:gs>
                    <a:gs pos="53000">
                      <a:schemeClr val="bg1">
                        <a:lumMod val="76000"/>
                        <a:lumOff val="24000"/>
                      </a:schemeClr>
                    </a:gs>
                  </a:gsLst>
                  <a:lin ang="5400000" scaled="0"/>
                </a:gradFill>
                <a:ln>
                  <a:noFill/>
                </a:ln>
              </p:spPr>
              <p:txBody>
                <a:bodyPr vert="horz" wrap="square" lIns="91440" tIns="45720" rIns="91440" bIns="45720" numCol="1" anchor="t" anchorCtr="0" compatLnSpc="1"/>
                <a:lstStyle/>
                <a:p>
                  <a:endParaRPr lang="en-IN" dirty="0"/>
                </a:p>
              </p:txBody>
            </p:sp>
            <p:sp>
              <p:nvSpPr>
                <p:cNvPr id="37" name="Freeform 247"/>
                <p:cNvSpPr/>
                <p:nvPr/>
              </p:nvSpPr>
              <p:spPr bwMode="auto">
                <a:xfrm>
                  <a:off x="4462111" y="3640280"/>
                  <a:ext cx="139383" cy="353641"/>
                </a:xfrm>
                <a:custGeom>
                  <a:avLst/>
                  <a:gdLst>
                    <a:gd name="T0" fmla="*/ 9 w 51"/>
                    <a:gd name="T1" fmla="*/ 115 h 129"/>
                    <a:gd name="T2" fmla="*/ 1 w 51"/>
                    <a:gd name="T3" fmla="*/ 105 h 129"/>
                    <a:gd name="T4" fmla="*/ 0 w 51"/>
                    <a:gd name="T5" fmla="*/ 25 h 129"/>
                    <a:gd name="T6" fmla="*/ 8 w 51"/>
                    <a:gd name="T7" fmla="*/ 14 h 129"/>
                    <a:gd name="T8" fmla="*/ 50 w 51"/>
                    <a:gd name="T9" fmla="*/ 0 h 129"/>
                    <a:gd name="T10" fmla="*/ 51 w 51"/>
                    <a:gd name="T11" fmla="*/ 129 h 129"/>
                    <a:gd name="T12" fmla="*/ 9 w 51"/>
                    <a:gd name="T13" fmla="*/ 115 h 129"/>
                  </a:gdLst>
                  <a:ahLst/>
                  <a:cxnLst>
                    <a:cxn ang="0">
                      <a:pos x="T0" y="T1"/>
                    </a:cxn>
                    <a:cxn ang="0">
                      <a:pos x="T2" y="T3"/>
                    </a:cxn>
                    <a:cxn ang="0">
                      <a:pos x="T4" y="T5"/>
                    </a:cxn>
                    <a:cxn ang="0">
                      <a:pos x="T6" y="T7"/>
                    </a:cxn>
                    <a:cxn ang="0">
                      <a:pos x="T8" y="T9"/>
                    </a:cxn>
                    <a:cxn ang="0">
                      <a:pos x="T10" y="T11"/>
                    </a:cxn>
                    <a:cxn ang="0">
                      <a:pos x="T12" y="T13"/>
                    </a:cxn>
                  </a:cxnLst>
                  <a:rect l="0" t="0" r="r" b="b"/>
                  <a:pathLst>
                    <a:path w="51" h="129">
                      <a:moveTo>
                        <a:pt x="9" y="115"/>
                      </a:moveTo>
                      <a:cubicBezTo>
                        <a:pt x="5" y="114"/>
                        <a:pt x="1" y="109"/>
                        <a:pt x="1" y="105"/>
                      </a:cubicBezTo>
                      <a:cubicBezTo>
                        <a:pt x="0" y="25"/>
                        <a:pt x="0" y="25"/>
                        <a:pt x="0" y="25"/>
                      </a:cubicBezTo>
                      <a:cubicBezTo>
                        <a:pt x="0" y="20"/>
                        <a:pt x="4" y="16"/>
                        <a:pt x="8" y="14"/>
                      </a:cubicBezTo>
                      <a:cubicBezTo>
                        <a:pt x="50" y="0"/>
                        <a:pt x="50" y="0"/>
                        <a:pt x="50" y="0"/>
                      </a:cubicBezTo>
                      <a:cubicBezTo>
                        <a:pt x="51" y="129"/>
                        <a:pt x="51" y="129"/>
                        <a:pt x="51" y="129"/>
                      </a:cubicBezTo>
                      <a:lnTo>
                        <a:pt x="9" y="115"/>
                      </a:lnTo>
                      <a:close/>
                    </a:path>
                  </a:pathLst>
                </a:custGeom>
                <a:gradFill>
                  <a:gsLst>
                    <a:gs pos="0">
                      <a:schemeClr val="bg1"/>
                    </a:gs>
                    <a:gs pos="100000">
                      <a:schemeClr val="bg1">
                        <a:lumMod val="85000"/>
                      </a:schemeClr>
                    </a:gs>
                    <a:gs pos="15000">
                      <a:schemeClr val="tx1">
                        <a:lumMod val="50000"/>
                        <a:lumOff val="50000"/>
                      </a:schemeClr>
                    </a:gs>
                    <a:gs pos="86000">
                      <a:schemeClr val="tx1">
                        <a:lumMod val="50000"/>
                        <a:lumOff val="50000"/>
                      </a:schemeClr>
                    </a:gs>
                    <a:gs pos="48000">
                      <a:schemeClr val="bg1"/>
                    </a:gs>
                  </a:gsLst>
                  <a:lin ang="5400000" scaled="0"/>
                </a:gradFill>
                <a:ln>
                  <a:noFill/>
                </a:ln>
              </p:spPr>
              <p:txBody>
                <a:bodyPr vert="horz" wrap="square" lIns="91440" tIns="45720" rIns="91440" bIns="45720" numCol="1" anchor="t" anchorCtr="0" compatLnSpc="1"/>
                <a:lstStyle/>
                <a:p>
                  <a:endParaRPr lang="en-IN" dirty="0"/>
                </a:p>
              </p:txBody>
            </p:sp>
            <p:sp>
              <p:nvSpPr>
                <p:cNvPr id="38" name="Freeform 225"/>
                <p:cNvSpPr/>
                <p:nvPr/>
              </p:nvSpPr>
              <p:spPr bwMode="auto">
                <a:xfrm>
                  <a:off x="3721423" y="3775055"/>
                  <a:ext cx="742991" cy="93306"/>
                </a:xfrm>
                <a:custGeom>
                  <a:avLst/>
                  <a:gdLst>
                    <a:gd name="T0" fmla="*/ 210 w 645"/>
                    <a:gd name="T1" fmla="*/ 5 h 81"/>
                    <a:gd name="T2" fmla="*/ 0 w 645"/>
                    <a:gd name="T3" fmla="*/ 35 h 81"/>
                    <a:gd name="T4" fmla="*/ 0 w 645"/>
                    <a:gd name="T5" fmla="*/ 54 h 81"/>
                    <a:gd name="T6" fmla="*/ 210 w 645"/>
                    <a:gd name="T7" fmla="*/ 81 h 81"/>
                    <a:gd name="T8" fmla="*/ 645 w 645"/>
                    <a:gd name="T9" fmla="*/ 76 h 81"/>
                    <a:gd name="T10" fmla="*/ 645 w 645"/>
                    <a:gd name="T11" fmla="*/ 0 h 81"/>
                    <a:gd name="T12" fmla="*/ 210 w 645"/>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645" h="81">
                      <a:moveTo>
                        <a:pt x="210" y="5"/>
                      </a:moveTo>
                      <a:lnTo>
                        <a:pt x="0" y="35"/>
                      </a:lnTo>
                      <a:lnTo>
                        <a:pt x="0" y="54"/>
                      </a:lnTo>
                      <a:lnTo>
                        <a:pt x="210" y="81"/>
                      </a:lnTo>
                      <a:lnTo>
                        <a:pt x="645" y="76"/>
                      </a:lnTo>
                      <a:lnTo>
                        <a:pt x="645" y="0"/>
                      </a:lnTo>
                      <a:lnTo>
                        <a:pt x="210" y="5"/>
                      </a:lnTo>
                      <a:close/>
                    </a:path>
                  </a:pathLst>
                </a:custGeom>
                <a:gradFill>
                  <a:gsLst>
                    <a:gs pos="0">
                      <a:schemeClr val="bg1"/>
                    </a:gs>
                    <a:gs pos="100000">
                      <a:schemeClr val="bg1">
                        <a:lumMod val="85000"/>
                      </a:schemeClr>
                    </a:gs>
                    <a:gs pos="20000">
                      <a:schemeClr val="tx1">
                        <a:lumMod val="50000"/>
                        <a:lumOff val="50000"/>
                      </a:schemeClr>
                    </a:gs>
                    <a:gs pos="84000">
                      <a:schemeClr val="tx1">
                        <a:lumMod val="50000"/>
                        <a:lumOff val="50000"/>
                      </a:schemeClr>
                    </a:gs>
                    <a:gs pos="48000">
                      <a:schemeClr val="bg1"/>
                    </a:gs>
                  </a:gsLst>
                  <a:lin ang="5400000" scaled="0"/>
                </a:gradFill>
                <a:ln>
                  <a:noFill/>
                </a:ln>
                <a:effectLst/>
              </p:spPr>
              <p:txBody>
                <a:bodyPr vert="horz" wrap="square" lIns="91440" tIns="45720" rIns="91440" bIns="45720" numCol="1" anchor="t" anchorCtr="0" compatLnSpc="1"/>
                <a:lstStyle/>
                <a:p>
                  <a:endParaRPr lang="en-IN" dirty="0"/>
                </a:p>
              </p:txBody>
            </p:sp>
          </p:grpSp>
        </p:gr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432" y="1559929"/>
            <a:ext cx="3991108" cy="2030095"/>
            <a:chOff x="746457" y="2063484"/>
            <a:chExt cx="3991108" cy="2030095"/>
          </a:xfrm>
        </p:grpSpPr>
        <p:sp>
          <p:nvSpPr>
            <p:cNvPr id="68" name="TextBox 67"/>
            <p:cNvSpPr txBox="1"/>
            <p:nvPr/>
          </p:nvSpPr>
          <p:spPr>
            <a:xfrm>
              <a:off x="746457" y="2063484"/>
              <a:ext cx="3991108" cy="2030095"/>
            </a:xfrm>
            <a:prstGeom prst="rect">
              <a:avLst/>
            </a:prstGeom>
            <a:noFill/>
          </p:spPr>
          <p:txBody>
            <a:bodyPr wrap="square" rtlCol="0">
              <a:spAutoFit/>
            </a:bodyPr>
            <a:lstStyle/>
            <a:p>
              <a:r>
                <a:rPr lang="zh-CN" altLang="en-US" b="1" dirty="0">
                  <a:solidFill>
                    <a:schemeClr val="bg1"/>
                  </a:solidFill>
                  <a:latin typeface="文悦古体仿宋 (非商业用途)" pitchFamily="50" charset="-122"/>
                  <a:ea typeface="文悦古体仿宋 (非商业用途)" pitchFamily="50" charset="-122"/>
                </a:rPr>
                <a:t>1、我们在经过一轮访谈之后，对访谈的过程进行了回顾与分析。</a:t>
              </a:r>
            </a:p>
            <a:p>
              <a:endParaRPr lang="zh-CN" altLang="en-US" b="1" dirty="0">
                <a:solidFill>
                  <a:schemeClr val="bg1"/>
                </a:solidFill>
                <a:latin typeface="文悦古体仿宋 (非商业用途)" pitchFamily="50" charset="-122"/>
                <a:ea typeface="文悦古体仿宋 (非商业用途)" pitchFamily="50" charset="-122"/>
              </a:endParaRPr>
            </a:p>
            <a:p>
              <a:r>
                <a:rPr lang="zh-CN" altLang="en-US" b="1" dirty="0">
                  <a:solidFill>
                    <a:schemeClr val="bg1"/>
                  </a:solidFill>
                  <a:latin typeface="文悦古体仿宋 (非商业用途)" pitchFamily="50" charset="-122"/>
                  <a:ea typeface="文悦古体仿宋 (非商业用途)" pitchFamily="50" charset="-122"/>
                </a:rPr>
                <a:t>2、在对各自的采访者的行为进行分析之后，从4月2日开始小组每一位成员各自着手编写一份《用户移情报告》，由汪诗怡和梅肖玥同学绘制移情图；</a:t>
              </a:r>
            </a:p>
          </p:txBody>
        </p:sp>
        <p:grpSp>
          <p:nvGrpSpPr>
            <p:cNvPr id="69" name="Group 68"/>
            <p:cNvGrpSpPr/>
            <p:nvPr/>
          </p:nvGrpSpPr>
          <p:grpSpPr>
            <a:xfrm>
              <a:off x="881653" y="3241196"/>
              <a:ext cx="0" cy="0"/>
              <a:chOff x="7620000" y="3662052"/>
              <a:chExt cx="133350" cy="0"/>
            </a:xfrm>
          </p:grpSpPr>
          <p:cxnSp>
            <p:nvCxnSpPr>
              <p:cNvPr id="71" name="Straight Connector 70"/>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1"/>
          <p:cNvPicPr>
            <a:picLocks noChangeAspect="1"/>
          </p:cNvPicPr>
          <p:nvPr/>
        </p:nvPicPr>
        <p:blipFill>
          <a:blip r:embed="rId6"/>
          <a:stretch>
            <a:fillRect/>
          </a:stretch>
        </p:blipFill>
        <p:spPr>
          <a:xfrm>
            <a:off x="413240" y="3943848"/>
            <a:ext cx="4298161" cy="973073"/>
          </a:xfrm>
          <a:prstGeom prst="rect">
            <a:avLst/>
          </a:prstGeom>
        </p:spPr>
      </p:pic>
      <p:sp>
        <p:nvSpPr>
          <p:cNvPr id="100" name="文本框 99"/>
          <p:cNvSpPr txBox="1"/>
          <p:nvPr/>
        </p:nvSpPr>
        <p:spPr>
          <a:xfrm>
            <a:off x="8190230" y="1560195"/>
            <a:ext cx="3230245"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6</a:t>
            </a:r>
            <a:r>
              <a:rPr lang="zh-CN" sz="1600" b="1">
                <a:solidFill>
                  <a:schemeClr val="bg1"/>
                </a:solidFill>
                <a:latin typeface="Times New Roman" panose="02020603050405020304" charset="0"/>
                <a:ea typeface="宋体" panose="02010600030101010101" pitchFamily="2" charset="-122"/>
              </a:rPr>
              <a:t>日晚进行小组讨论，每位成员轮流分享自己的分析过程，由李欣飏同学进行会议记录。在会议中，大家对新增的功能进行讨论，及时记录含有不合理处的功能点，同时对移情图进行修改。</a:t>
            </a:r>
            <a:endParaRPr lang="en-US" sz="1600" b="1">
              <a:solidFill>
                <a:schemeClr val="bg1"/>
              </a:solidFill>
              <a:latin typeface="Times New Roman" panose="02020603050405020304" charset="0"/>
              <a:ea typeface="宋体" panose="02010600030101010101" pitchFamily="2" charset="-122"/>
            </a:endParaRPr>
          </a:p>
          <a:p>
            <a:pPr indent="0"/>
            <a:r>
              <a:rPr lang="en-US" sz="1600" b="1">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4</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9</a:t>
            </a:r>
            <a:r>
              <a:rPr lang="zh-CN" sz="1600" b="1">
                <a:solidFill>
                  <a:schemeClr val="bg1"/>
                </a:solidFill>
                <a:latin typeface="Times New Roman" panose="02020603050405020304" charset="0"/>
                <a:ea typeface="宋体" panose="02010600030101010101" pitchFamily="2" charset="-122"/>
              </a:rPr>
              <a:t>日完成了对移情分析的总结报告，总结整理出在此阶段有所改变的需求，并在文档其中加入了讨论过程的内容和针对各个用户群体的移情图。</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1050925" y="599758"/>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移情阶段需求变化整理</a:t>
            </a:r>
          </a:p>
        </p:txBody>
      </p:sp>
      <p:sp>
        <p:nvSpPr>
          <p:cNvPr id="79" name="文本框 78"/>
          <p:cNvSpPr txBox="1"/>
          <p:nvPr/>
        </p:nvSpPr>
        <p:spPr>
          <a:xfrm>
            <a:off x="4822000" y="537911"/>
            <a:ext cx="2548000" cy="460375"/>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aphicFrame>
        <p:nvGraphicFramePr>
          <p:cNvPr id="2" name="表格 1"/>
          <p:cNvGraphicFramePr/>
          <p:nvPr>
            <p:custDataLst>
              <p:tags r:id="rId1"/>
            </p:custDataLst>
          </p:nvPr>
        </p:nvGraphicFramePr>
        <p:xfrm>
          <a:off x="842010" y="1059815"/>
          <a:ext cx="10844530" cy="5734685"/>
        </p:xfrm>
        <a:graphic>
          <a:graphicData uri="http://schemas.openxmlformats.org/drawingml/2006/table">
            <a:tbl>
              <a:tblPr firstRow="1" bandRow="1">
                <a:tableStyleId>{5940675A-B579-460E-94D1-54222C63F5DA}</a:tableStyleId>
              </a:tblPr>
              <a:tblGrid>
                <a:gridCol w="633730">
                  <a:extLst>
                    <a:ext uri="{9D8B030D-6E8A-4147-A177-3AD203B41FA5}">
                      <a16:colId xmlns:a16="http://schemas.microsoft.com/office/drawing/2014/main" val="20000"/>
                    </a:ext>
                  </a:extLst>
                </a:gridCol>
                <a:gridCol w="1398905">
                  <a:extLst>
                    <a:ext uri="{9D8B030D-6E8A-4147-A177-3AD203B41FA5}">
                      <a16:colId xmlns:a16="http://schemas.microsoft.com/office/drawing/2014/main" val="20001"/>
                    </a:ext>
                  </a:extLst>
                </a:gridCol>
                <a:gridCol w="2465070">
                  <a:extLst>
                    <a:ext uri="{9D8B030D-6E8A-4147-A177-3AD203B41FA5}">
                      <a16:colId xmlns:a16="http://schemas.microsoft.com/office/drawing/2014/main" val="20002"/>
                    </a:ext>
                  </a:extLst>
                </a:gridCol>
                <a:gridCol w="6346825">
                  <a:extLst>
                    <a:ext uri="{9D8B030D-6E8A-4147-A177-3AD203B41FA5}">
                      <a16:colId xmlns:a16="http://schemas.microsoft.com/office/drawing/2014/main" val="20003"/>
                    </a:ext>
                  </a:extLst>
                </a:gridCol>
              </a:tblGrid>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用户设置</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有一般APP都有的注册登录的功能，同时要有实名认证的功能。用户可以对一些不和用户账号绑定的设置进行改动，例如：字体大小。对于作品是否用户原创也要设计相应的机制。</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能够发布分享动态并能够进行点赞评论收藏某些孤傲喜欢独处不愿意使用社区功能的模块，可以自行关闭社区模块，参考微信自行关闭朋友圈，可发布短视频</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AR展示，图片展示，文字展示，视频展示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AR展示，图片展示，文字展示（删除了视频展示，用户反映认为视频展示浪费时间）</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UI</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简洁明快</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用户可自定义修改UI主题类型</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用户可通过注册的账号密码进行登录。也可通过增加微信/QQ进行快速登录。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信息保留</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艺术品下架之后不关闭艺术品详细信息界面，艺术品信息仍然保留，但仅限于用户自己收藏夹内，用户仍然可以鉴赏艺术品，只是不能再购买，若使用搜索功能平台则不再显示已下架的艺术品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首页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以展示为主，杜绝弹窗广告；不使用过多色彩，要尽量美观、有设计感</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交易面板</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可查看卖家信用</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131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身份认证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在保证可靠的前提下尽量简化操作，提高审核效率，避免用户流失</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4" name="图片 3"/>
          <p:cNvPicPr/>
          <p:nvPr/>
        </p:nvPicPr>
        <p:blipFill>
          <a:blip r:embed="rId6"/>
          <a:stretch>
            <a:fillRect/>
          </a:stretch>
        </p:blipFill>
        <p:spPr>
          <a:xfrm>
            <a:off x="756285" y="800735"/>
            <a:ext cx="3408045" cy="3201035"/>
          </a:xfrm>
          <a:prstGeom prst="rect">
            <a:avLst/>
          </a:prstGeom>
          <a:noFill/>
          <a:ln w="9525">
            <a:noFill/>
          </a:ln>
        </p:spPr>
      </p:pic>
      <p:sp>
        <p:nvSpPr>
          <p:cNvPr id="101" name="文本框 100"/>
          <p:cNvSpPr txBox="1"/>
          <p:nvPr/>
        </p:nvSpPr>
        <p:spPr>
          <a:xfrm>
            <a:off x="5590540" y="1607502"/>
            <a:ext cx="5080000" cy="275590"/>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绘制的移情图</a:t>
            </a:r>
            <a:endParaRPr lang="zh-CN" altLang="en-US" sz="1200" b="1">
              <a:solidFill>
                <a:schemeClr val="bg1"/>
              </a:solidFill>
              <a:latin typeface="Times New Roman" panose="02020603050405020304" charset="0"/>
              <a:ea typeface="宋体" panose="02010600030101010101" pitchFamily="2" charset="-122"/>
            </a:endParaRPr>
          </a:p>
        </p:txBody>
      </p:sp>
      <p:pic>
        <p:nvPicPr>
          <p:cNvPr id="15" name="图片 15"/>
          <p:cNvPicPr>
            <a:picLocks noChangeAspect="1" noChangeArrowheads="1"/>
          </p:cNvPicPr>
          <p:nvPr/>
        </p:nvPicPr>
        <p:blipFill>
          <a:blip r:embed="rId7" cstate="print">
            <a:extLst>
              <a:ext uri="{28A0092B-C50C-407E-A947-70E740481C1C}">
                <a14:useLocalDpi xmlns:a14="http://schemas.microsoft.com/office/drawing/2010/main" val="0"/>
              </a:ext>
            </a:extLst>
          </a:blip>
          <a:srcRect l="4270" t="4920" r="6150" b="2170"/>
          <a:stretch>
            <a:fillRect/>
          </a:stretch>
        </p:blipFill>
        <p:spPr>
          <a:xfrm>
            <a:off x="8268335" y="800735"/>
            <a:ext cx="3144520" cy="326136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l="5354" t="6802" r="4703" b="11867"/>
          <a:stretch>
            <a:fillRect/>
          </a:stretch>
        </p:blipFill>
        <p:spPr>
          <a:xfrm>
            <a:off x="4399915" y="2410778"/>
            <a:ext cx="3652520" cy="330263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7" y="76809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1899920"/>
          </a:xfrm>
          <a:prstGeom prst="rect">
            <a:avLst/>
          </a:prstGeom>
          <a:noFill/>
        </p:spPr>
        <p:txBody>
          <a:bodyPr wrap="square" rtlCol="0">
            <a:spAutoFit/>
          </a:bodyPr>
          <a:lstStyle/>
          <a:p>
            <a:pPr algn="ctr">
              <a:lnSpc>
                <a:spcPct val="120000"/>
              </a:lnSpc>
            </a:pPr>
            <a:r>
              <a:rPr lang="en-US" sz="1400" dirty="0">
                <a:solidFill>
                  <a:schemeClr val="bg1"/>
                </a:solidFill>
              </a:rPr>
              <a:t>1、在阅读04-ideate.pptx后，并由李欣飏同学整理课上的重点内容后，小组内部在4月13日进行第一次讨论，总结出6个案例，其中，通过每人3票的方式投票选出3个最多人选的案例，作为我们小组的案例讨论对象。</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1" name="文本框 100"/>
          <p:cNvSpPr txBox="1"/>
          <p:nvPr/>
        </p:nvSpPr>
        <p:spPr>
          <a:xfrm>
            <a:off x="809625" y="2787015"/>
            <a:ext cx="5080000" cy="3016210"/>
          </a:xfrm>
          <a:prstGeom prst="rect">
            <a:avLst/>
          </a:prstGeom>
          <a:noFill/>
          <a:ln w="9525">
            <a:noFill/>
          </a:ln>
        </p:spPr>
        <p:txBody>
          <a:bodyPr>
            <a:spAutoFit/>
          </a:bodyPr>
          <a:lstStyle/>
          <a:p>
            <a:pPr indent="0"/>
            <a:r>
              <a:rPr lang="zh-CN" sz="1400" b="1" dirty="0">
                <a:solidFill>
                  <a:schemeClr val="bg1"/>
                </a:solidFill>
                <a:latin typeface="Times New Roman" panose="02020603050405020304" charset="0"/>
                <a:ea typeface="宋体" panose="02010600030101010101" pitchFamily="2" charset="-122"/>
              </a:rPr>
              <a:t>案例：</a:t>
            </a:r>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400" b="0" dirty="0">
                <a:solidFill>
                  <a:schemeClr val="bg1"/>
                </a:solidFill>
                <a:latin typeface="Times New Roman" panose="02020603050405020304" charset="0"/>
                <a:ea typeface="宋体" panose="02010600030101010101" pitchFamily="2" charset="-122"/>
              </a:rPr>
              <a:t>）</a:t>
            </a:r>
            <a:r>
              <a:rPr lang="zh-CN" sz="1600" b="0" dirty="0">
                <a:solidFill>
                  <a:srgbClr val="FFC000"/>
                </a:solidFill>
                <a:latin typeface="Times New Roman" panose="02020603050405020304" charset="0"/>
                <a:ea typeface="宋体" panose="02010600030101010101" pitchFamily="2" charset="-122"/>
              </a:rPr>
              <a:t>经费不够的艺术品爱好者希望可以无限制地浏览艺术家所有的艺术品，但是会和艺术家的商品利益发生冲突，艺术家可能不希望自己的艺术品无条件免费展示，希望可以有收费机制</a:t>
            </a:r>
            <a:r>
              <a:rPr lang="en-US" sz="1600" b="0" dirty="0">
                <a:solidFill>
                  <a:srgbClr val="FFC000"/>
                </a:solidFill>
                <a:latin typeface="Times New Roman" panose="02020603050405020304" charset="0"/>
                <a:ea typeface="宋体" panose="02010600030101010101" pitchFamily="2" charset="-122"/>
                <a:cs typeface="Times New Roman" panose="02020603050405020304" charset="0"/>
              </a:rPr>
              <a:t> </a:t>
            </a:r>
            <a:r>
              <a:rPr lang="zh-CN" sz="1600" b="0" dirty="0">
                <a:solidFill>
                  <a:srgbClr val="FFC000"/>
                </a:solidFill>
                <a:latin typeface="Times New Roman" panose="02020603050405020304" charset="0"/>
                <a:ea typeface="宋体" panose="02010600030101010101" pitchFamily="2" charset="-122"/>
              </a:rPr>
              <a:t>。</a:t>
            </a:r>
            <a:r>
              <a:rPr lang="zh-CN" sz="1400" b="0" dirty="0">
                <a:solidFill>
                  <a:schemeClr val="bg1"/>
                </a:solidFill>
                <a:latin typeface="Times New Roman" panose="02020603050405020304" charset="0"/>
                <a:ea typeface="宋体" panose="02010600030101010101" pitchFamily="2" charset="-122"/>
              </a:rPr>
              <a:t>（获得小组成员投票数：</a:t>
            </a:r>
            <a:r>
              <a:rPr lang="en-US" sz="1400" b="0" dirty="0">
                <a:solidFill>
                  <a:schemeClr val="bg1"/>
                </a:solidFill>
                <a:latin typeface="Times New Roman" panose="02020603050405020304" charset="0"/>
                <a:ea typeface="宋体" panose="02010600030101010101" pitchFamily="2" charset="-122"/>
              </a:rPr>
              <a:t>4</a:t>
            </a:r>
            <a:r>
              <a:rPr lang="zh-CN" sz="1400" b="0" dirty="0">
                <a:solidFill>
                  <a:schemeClr val="bg1"/>
                </a:solidFill>
                <a:latin typeface="Times New Roman" panose="02020603050405020304" charset="0"/>
                <a:ea typeface="宋体" panose="02010600030101010101" pitchFamily="2" charset="-122"/>
              </a:rPr>
              <a:t>）</a:t>
            </a: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400" b="0" dirty="0">
                <a:solidFill>
                  <a:schemeClr val="bg1"/>
                </a:solidFill>
                <a:latin typeface="Times New Roman" panose="02020603050405020304" charset="0"/>
                <a:ea typeface="宋体" panose="02010600030101010101" pitchFamily="2" charset="-122"/>
              </a:rPr>
              <a:t>）用户在界面上功能复杂度的展示，是直接全部显示在主界面还是分散开来界面更加精简，但是功能会少一些。</a:t>
            </a:r>
            <a:r>
              <a:rPr lang="en-US" sz="1400" b="0" dirty="0">
                <a:solidFill>
                  <a:schemeClr val="bg1"/>
                </a:solidFill>
                <a:latin typeface="Times New Roman" panose="02020603050405020304" charset="0"/>
                <a:ea typeface="宋体" panose="02010600030101010101" pitchFamily="2" charset="-122"/>
              </a:rPr>
              <a:t>1</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3</a:t>
            </a:r>
            <a:r>
              <a:rPr lang="zh-CN" sz="1400" b="0" dirty="0">
                <a:solidFill>
                  <a:schemeClr val="bg1"/>
                </a:solidFill>
                <a:latin typeface="Times New Roman" panose="02020603050405020304" charset="0"/>
                <a:ea typeface="宋体" panose="02010600030101010101" pitchFamily="2" charset="-122"/>
              </a:rPr>
              <a:t>）用户手机性能太低，</a:t>
            </a:r>
            <a:r>
              <a:rPr lang="en-US" sz="1400" b="0" dirty="0">
                <a:solidFill>
                  <a:schemeClr val="bg1"/>
                </a:solidFill>
                <a:latin typeface="Times New Roman" panose="02020603050405020304" charset="0"/>
                <a:ea typeface="宋体" panose="02010600030101010101" pitchFamily="2" charset="-122"/>
              </a:rPr>
              <a:t>AR</a:t>
            </a:r>
            <a:r>
              <a:rPr lang="zh-CN" sz="1400" b="0" dirty="0">
                <a:solidFill>
                  <a:schemeClr val="bg1"/>
                </a:solidFill>
                <a:latin typeface="Times New Roman" panose="02020603050405020304" charset="0"/>
                <a:ea typeface="宋体" panose="02010600030101010101" pitchFamily="2" charset="-122"/>
              </a:rPr>
              <a:t>展示功能无法加载。</a:t>
            </a:r>
            <a:r>
              <a:rPr lang="en-US" sz="1400" b="0" dirty="0">
                <a:solidFill>
                  <a:schemeClr val="bg1"/>
                </a:solidFill>
                <a:latin typeface="Times New Roman" panose="02020603050405020304" charset="0"/>
                <a:ea typeface="宋体" panose="02010600030101010101" pitchFamily="2" charset="-122"/>
              </a:rPr>
              <a:t>2</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用户可以自主设置评论权限，防止恶意评论伤害。</a:t>
            </a:r>
            <a:r>
              <a:rPr lang="en-US" sz="1400" b="0" dirty="0">
                <a:solidFill>
                  <a:schemeClr val="bg1"/>
                </a:solidFill>
                <a:latin typeface="Times New Roman" panose="02020603050405020304" charset="0"/>
                <a:ea typeface="宋体" panose="02010600030101010101" pitchFamily="2" charset="-122"/>
              </a:rPr>
              <a:t>4</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5</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用户有时候和卖家交易联系不上，卖家可能没有注意到聊天信息导致和用户产生纠纷。</a:t>
            </a:r>
            <a:r>
              <a:rPr lang="en-US" sz="1400" b="0" dirty="0">
                <a:latin typeface="Times New Roman" panose="02020603050405020304" charset="0"/>
                <a:ea typeface="宋体" panose="02010600030101010101" pitchFamily="2" charset="-122"/>
              </a:rPr>
              <a:t>3</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6</a:t>
            </a:r>
            <a:r>
              <a:rPr lang="zh-CN" sz="1400" b="0" dirty="0">
                <a:solidFill>
                  <a:schemeClr val="bg1"/>
                </a:solidFill>
                <a:latin typeface="Times New Roman" panose="02020603050405020304" charset="0"/>
                <a:ea typeface="宋体" panose="02010600030101010101" pitchFamily="2" charset="-122"/>
              </a:rPr>
              <a:t>）艺术品收藏家买了一幅画作，收到后发现是残次品，与艺术家的描述不相符，与艺术家交流后，艺术家拒绝退款并坚持自己的画作是完整的符合描述的。</a:t>
            </a:r>
            <a:r>
              <a:rPr lang="en-US" sz="1400" b="0" dirty="0">
                <a:solidFill>
                  <a:schemeClr val="bg1"/>
                </a:solidFill>
                <a:latin typeface="Times New Roman" panose="02020603050405020304" charset="0"/>
                <a:ea typeface="宋体" panose="02010600030101010101" pitchFamily="2" charset="-122"/>
              </a:rPr>
              <a:t>1</a:t>
            </a:r>
            <a:endParaRPr lang="en-US" altLang="en-US" sz="1400" b="0" dirty="0">
              <a:solidFill>
                <a:schemeClr val="bg1"/>
              </a:solidFill>
              <a:latin typeface="Times New Roman" panose="02020603050405020304" charset="0"/>
              <a:ea typeface="宋体" panose="02010600030101010101" pitchFamily="2" charset="-122"/>
            </a:endParaRPr>
          </a:p>
        </p:txBody>
      </p:sp>
      <p:sp>
        <p:nvSpPr>
          <p:cNvPr id="3" name="TextBox 51"/>
          <p:cNvSpPr txBox="1"/>
          <p:nvPr/>
        </p:nvSpPr>
        <p:spPr>
          <a:xfrm>
            <a:off x="8205470" y="887095"/>
            <a:ext cx="2818130" cy="1899920"/>
          </a:xfrm>
          <a:prstGeom prst="rect">
            <a:avLst/>
          </a:prstGeom>
          <a:noFill/>
        </p:spPr>
        <p:txBody>
          <a:bodyPr wrap="square" rtlCol="0">
            <a:spAutoFit/>
          </a:bodyPr>
          <a:lstStyle/>
          <a:p>
            <a:pPr algn="ctr">
              <a:lnSpc>
                <a:spcPct val="120000"/>
              </a:lnSpc>
            </a:pPr>
            <a:r>
              <a:rPr lang="en-US" sz="1400" dirty="0">
                <a:solidFill>
                  <a:schemeClr val="bg1"/>
                </a:solidFill>
              </a:rPr>
              <a:t>2、在4月13日的会议中，针对第一个案例提出了10个问题，在众多问题中投票选出一个，针对这一问题讨论出10个解决方案，从中选出3个进行记录以便今后进行实施。由李欣飏同学对讨论过程进行记录。</a:t>
            </a:r>
          </a:p>
        </p:txBody>
      </p:sp>
      <p:sp>
        <p:nvSpPr>
          <p:cNvPr id="4" name="文本框 3"/>
          <p:cNvSpPr txBox="1"/>
          <p:nvPr/>
        </p:nvSpPr>
        <p:spPr>
          <a:xfrm>
            <a:off x="6438265" y="2539047"/>
            <a:ext cx="5080000" cy="3599815"/>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解决方案：</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愿意免费展示平台可以将他的展示的艺术品放置在艺术品推荐首页（首页通知书一样）。</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latin typeface="Times New Roman" panose="02020603050405020304" charset="0"/>
                <a:ea typeface="宋体" panose="02010600030101010101" pitchFamily="2" charset="-122"/>
              </a:rPr>
              <a:t>（</a:t>
            </a:r>
            <a:r>
              <a:rPr lang="en-US" sz="1200" b="0">
                <a:latin typeface="Times New Roman" panose="02020603050405020304" charset="0"/>
                <a:ea typeface="宋体" panose="02010600030101010101" pitchFamily="2" charset="-122"/>
                <a:cs typeface="Times New Roman" panose="02020603050405020304" charset="0"/>
              </a:rPr>
              <a:t>2</a:t>
            </a:r>
            <a:r>
              <a:rPr lang="zh-CN" sz="1200" b="0">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访问量可以换算为收益进入艺术家的个人账户中</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200" b="0">
                <a:solidFill>
                  <a:schemeClr val="bg1"/>
                </a:solidFill>
                <a:latin typeface="Times New Roman" panose="02020603050405020304" charset="0"/>
                <a:ea typeface="宋体" panose="02010600030101010101" pitchFamily="2" charset="-122"/>
              </a:rPr>
              <a:t>）通过免费展示可以默认提升艺术家的信誉评价</a:t>
            </a:r>
            <a:r>
              <a:rPr lang="en-US" sz="1200" b="0">
                <a:solidFill>
                  <a:schemeClr val="bg1"/>
                </a:solidFill>
                <a:latin typeface="Times New Roman" panose="02020603050405020304" charset="0"/>
                <a:ea typeface="宋体" panose="02010600030101010101" pitchFamily="2" charset="-122"/>
              </a:rPr>
              <a:t>5</a:t>
            </a:r>
            <a:r>
              <a:rPr lang="zh-CN" sz="1200" b="0">
                <a:solidFill>
                  <a:schemeClr val="bg1"/>
                </a:solidFill>
                <a:latin typeface="Times New Roman" panose="02020603050405020304" charset="0"/>
                <a:ea typeface="宋体" panose="02010600030101010101" pitchFamily="2" charset="-122"/>
              </a:rPr>
              <a:t>个百分点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4</a:t>
            </a:r>
            <a:r>
              <a:rPr lang="zh-CN" sz="1200" b="0">
                <a:solidFill>
                  <a:schemeClr val="bg1"/>
                </a:solidFill>
                <a:latin typeface="Times New Roman" panose="02020603050405020304" charset="0"/>
                <a:ea typeface="宋体" panose="02010600030101010101" pitchFamily="2" charset="-122"/>
              </a:rPr>
              <a:t>）愿意免费展示平台可以将他本人名片推荐到推荐艺术家页面当中。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5</a:t>
            </a:r>
            <a:r>
              <a:rPr lang="zh-CN" sz="1200" b="0">
                <a:solidFill>
                  <a:schemeClr val="bg1"/>
                </a:solidFill>
                <a:latin typeface="Times New Roman" panose="02020603050405020304" charset="0"/>
                <a:ea typeface="宋体" panose="02010600030101010101" pitchFamily="2" charset="-122"/>
              </a:rPr>
              <a:t>）免费展示的艺术品会设立一个显眼的标志来吸引用户的注意，增加艺术品的浏览量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6</a:t>
            </a:r>
            <a:r>
              <a:rPr lang="zh-CN" sz="1200" b="0">
                <a:solidFill>
                  <a:schemeClr val="bg1"/>
                </a:solidFill>
                <a:latin typeface="Times New Roman" panose="02020603050405020304" charset="0"/>
                <a:ea typeface="宋体" panose="02010600030101010101" pitchFamily="2" charset="-122"/>
              </a:rPr>
              <a:t>）免费展示的艺术品在后台审核时可以优先审核。</a:t>
            </a:r>
            <a:r>
              <a:rPr lang="en-US" sz="1200" b="0">
                <a:solidFill>
                  <a:schemeClr val="bg1"/>
                </a:solidFill>
                <a:latin typeface="Times New Roman" panose="02020603050405020304" charset="0"/>
                <a:ea typeface="宋体" panose="02010600030101010101" pitchFamily="2" charset="-122"/>
              </a:rPr>
              <a:t>0</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7</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免费展示的艺术品可以拥有打赏功能，而付费观赏艺术品是不设置打赏功能的</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8</a:t>
            </a:r>
            <a:r>
              <a:rPr lang="zh-CN" sz="1200" b="0">
                <a:solidFill>
                  <a:schemeClr val="bg1"/>
                </a:solidFill>
                <a:latin typeface="Times New Roman" panose="02020603050405020304" charset="0"/>
                <a:ea typeface="宋体" panose="02010600030101010101" pitchFamily="2" charset="-122"/>
              </a:rPr>
              <a:t>）免费展示艺术品的艺术家可以在录制</a:t>
            </a:r>
            <a:r>
              <a:rPr lang="en-US" sz="1200" b="0">
                <a:solidFill>
                  <a:schemeClr val="bg1"/>
                </a:solidFill>
                <a:latin typeface="Times New Roman" panose="02020603050405020304" charset="0"/>
                <a:ea typeface="宋体" panose="02010600030101010101" pitchFamily="2" charset="-122"/>
              </a:rPr>
              <a:t>AR</a:t>
            </a:r>
            <a:r>
              <a:rPr lang="zh-CN" sz="1200" b="0">
                <a:solidFill>
                  <a:schemeClr val="bg1"/>
                </a:solidFill>
                <a:latin typeface="Times New Roman" panose="02020603050405020304" charset="0"/>
                <a:ea typeface="宋体" panose="02010600030101010101" pitchFamily="2" charset="-122"/>
              </a:rPr>
              <a:t>功能所需数据时平台给予一定的优惠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9</a:t>
            </a:r>
            <a:r>
              <a:rPr lang="zh-CN" sz="1200" b="0">
                <a:solidFill>
                  <a:schemeClr val="bg1"/>
                </a:solidFill>
                <a:latin typeface="Times New Roman" panose="02020603050405020304" charset="0"/>
                <a:ea typeface="宋体" panose="02010600030101010101" pitchFamily="2" charset="-122"/>
              </a:rPr>
              <a:t>）免费展示艺术品的艺术家平台会给他发放相应的优惠券，他在购买其他艺术家的艺术品的时候可以使用，类似于艺术家内部购买优惠政策。</a:t>
            </a:r>
            <a:r>
              <a:rPr lang="en-US" sz="1200" b="0">
                <a:solidFill>
                  <a:schemeClr val="bg1"/>
                </a:solidFill>
                <a:latin typeface="Times New Roman" panose="02020603050405020304" charset="0"/>
                <a:ea typeface="宋体" panose="02010600030101010101" pitchFamily="2" charset="-122"/>
              </a:rPr>
              <a:t>0</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10</a:t>
            </a:r>
            <a:r>
              <a:rPr lang="zh-CN" sz="1200" b="0">
                <a:solidFill>
                  <a:schemeClr val="bg1"/>
                </a:solidFill>
                <a:latin typeface="Times New Roman" panose="02020603050405020304" charset="0"/>
                <a:ea typeface="宋体" panose="02010600030101010101" pitchFamily="2" charset="-122"/>
              </a:rPr>
              <a:t>）免费展示的艺术品在交易成功之后，平台收取的相应艺术品的手续费会减少</a:t>
            </a:r>
            <a:r>
              <a:rPr lang="en-US" sz="1200" b="0">
                <a:solidFill>
                  <a:schemeClr val="bg1"/>
                </a:solidFill>
                <a:latin typeface="Times New Roman" panose="02020603050405020304" charset="0"/>
                <a:ea typeface="宋体" panose="02010600030101010101" pitchFamily="2" charset="-122"/>
              </a:rPr>
              <a:t>15% </a:t>
            </a:r>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2</a:t>
            </a:r>
            <a:endParaRPr lang="en-US" altLang="en-US" sz="1200" b="0">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7"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233" y="998220"/>
            <a:ext cx="7536815" cy="5486400"/>
          </a:xfrm>
          <a:prstGeom prst="rect">
            <a:avLst/>
          </a:prstGeom>
        </p:spPr>
      </p:pic>
      <p:sp>
        <p:nvSpPr>
          <p:cNvPr id="7" name="文本框 6"/>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9"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860" y="1212215"/>
            <a:ext cx="7536180" cy="4784090"/>
          </a:xfrm>
          <a:prstGeom prst="rect">
            <a:avLst/>
          </a:prstGeom>
        </p:spPr>
      </p:pic>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673768" y="1178896"/>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sz="1600" b="1">
                <a:solidFill>
                  <a:schemeClr val="bg1"/>
                </a:solidFill>
                <a:latin typeface="Times New Roman" panose="02020603050405020304" charset="0"/>
                <a:ea typeface="宋体" panose="02010600030101010101" pitchFamily="2" charset="-122"/>
              </a:rPr>
              <a:t>Ideate阶段需求变更</a:t>
            </a:r>
          </a:p>
        </p:txBody>
      </p:sp>
      <p:pic>
        <p:nvPicPr>
          <p:cNvPr id="21" name="图片 21"/>
          <p:cNvPicPr>
            <a:picLocks noChangeAspect="1"/>
          </p:cNvPicPr>
          <p:nvPr/>
        </p:nvPicPr>
        <p:blipFill>
          <a:blip r:embed="rId6">
            <a:extLst>
              <a:ext uri="{28A0092B-C50C-407E-A947-70E740481C1C}">
                <a14:useLocalDpi xmlns:a14="http://schemas.microsoft.com/office/drawing/2010/main" val="0"/>
              </a:ext>
            </a:extLst>
          </a:blip>
          <a:srcRect l="17778" t="425" b="1"/>
          <a:stretch>
            <a:fillRect/>
          </a:stretch>
        </p:blipFill>
        <p:spPr>
          <a:xfrm>
            <a:off x="3653790" y="1414145"/>
            <a:ext cx="7806690" cy="44958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extLst>
              <p:ext uri="{D42A27DB-BD31-4B8C-83A1-F6EECF244321}">
                <p14:modId xmlns:p14="http://schemas.microsoft.com/office/powerpoint/2010/main" val="2092923979"/>
              </p:ext>
            </p:extLst>
          </p:nvPr>
        </p:nvGraphicFramePr>
        <p:xfrm>
          <a:off x="843206" y="1199038"/>
          <a:ext cx="10227249" cy="4331268"/>
        </p:xfrm>
        <a:graphic>
          <a:graphicData uri="http://schemas.openxmlformats.org/drawingml/2006/table">
            <a:tbl>
              <a:tblPr firstRow="1" bandRow="1">
                <a:tableStyleId>{5940675A-B579-460E-94D1-54222C63F5DA}</a:tableStyleId>
              </a:tblPr>
              <a:tblGrid>
                <a:gridCol w="746760">
                  <a:extLst>
                    <a:ext uri="{9D8B030D-6E8A-4147-A177-3AD203B41FA5}">
                      <a16:colId xmlns:a16="http://schemas.microsoft.com/office/drawing/2014/main" val="20000"/>
                    </a:ext>
                  </a:extLst>
                </a:gridCol>
                <a:gridCol w="1108846">
                  <a:extLst>
                    <a:ext uri="{9D8B030D-6E8A-4147-A177-3AD203B41FA5}">
                      <a16:colId xmlns:a16="http://schemas.microsoft.com/office/drawing/2014/main" val="20001"/>
                    </a:ext>
                  </a:extLst>
                </a:gridCol>
                <a:gridCol w="3808520">
                  <a:extLst>
                    <a:ext uri="{9D8B030D-6E8A-4147-A177-3AD203B41FA5}">
                      <a16:colId xmlns:a16="http://schemas.microsoft.com/office/drawing/2014/main" val="20002"/>
                    </a:ext>
                  </a:extLst>
                </a:gridCol>
                <a:gridCol w="4563123">
                  <a:extLst>
                    <a:ext uri="{9D8B030D-6E8A-4147-A177-3AD203B41FA5}">
                      <a16:colId xmlns:a16="http://schemas.microsoft.com/office/drawing/2014/main" val="20003"/>
                    </a:ext>
                  </a:extLst>
                </a:gridCol>
              </a:tblGrid>
              <a:tr h="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5198">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1</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可设置短信通知</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0070C0"/>
                          </a:solidFill>
                          <a:latin typeface="Times New Roman" panose="02020603050405020304" charset="0"/>
                          <a:cs typeface="Times New Roman" panose="02020603050405020304" charset="0"/>
                        </a:rPr>
                        <a:t> </a:t>
                      </a:r>
                      <a:endParaRPr lang="en-US" altLang="en-US" sz="1600" b="0">
                        <a:solidFill>
                          <a:srgbClr val="0070C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愿意免费展示平台可以将他的展示的艺术品放置在艺术品推荐首页（首页通知书一样）。访问量可以换算为收益进入艺术家的个人账户中。 免费展示的艺术品可以拥有打赏功能，而付费观赏艺术品是不设置打赏功能的。</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r>
                        <a:rPr 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rPr>
                        <a:t>屏蔽带有侮辱性的关键词的评论。设置可以由用户开启的评论限制。</a:t>
                      </a:r>
                      <a:endParaRPr lang="en-US" alt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1655232" y="2809135"/>
            <a:ext cx="8818880" cy="2553335"/>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sym typeface="+mn-ea"/>
              </a:rPr>
              <a:t>项目介绍</a:t>
            </a:r>
            <a:r>
              <a:rPr lang="en-US" altLang="zh-CN" sz="8000" dirty="0">
                <a:solidFill>
                  <a:srgbClr val="354964"/>
                </a:solidFill>
                <a:latin typeface="文悦古体仿宋 (非商业用途)" pitchFamily="50" charset="-122"/>
                <a:ea typeface="文悦古体仿宋 (非商业用途)" pitchFamily="50" charset="-122"/>
                <a:sym typeface="+mn-ea"/>
              </a:rPr>
              <a:t>&amp;</a:t>
            </a:r>
            <a:r>
              <a:rPr lang="zh-CN" altLang="en-US" sz="8000" dirty="0">
                <a:solidFill>
                  <a:srgbClr val="354964"/>
                </a:solidFill>
                <a:latin typeface="文悦古体仿宋 (非商业用途)" pitchFamily="50" charset="-122"/>
                <a:ea typeface="文悦古体仿宋 (非商业用途)" pitchFamily="50" charset="-122"/>
                <a:sym typeface="+mn-ea"/>
              </a:rPr>
              <a:t>人员介绍</a:t>
            </a:r>
            <a:endParaRPr lang="zh-CN" altLang="en-US" sz="8000" dirty="0">
              <a:solidFill>
                <a:srgbClr val="354964"/>
              </a:solidFill>
              <a:latin typeface="文悦古体仿宋 (非商业用途)" pitchFamily="50" charset="-122"/>
              <a:ea typeface="文悦古体仿宋 (非商业用途)" pitchFamily="50" charset="-122"/>
            </a:endParaRPr>
          </a:p>
          <a:p>
            <a:pPr algn="ct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936219" y="1901203"/>
            <a:ext cx="442595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ONE</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3" cstate="screen"/>
          <a:stretch>
            <a:fillRect/>
          </a:stretch>
        </p:blipFill>
        <p:spPr>
          <a:xfrm>
            <a:off x="0" y="0"/>
            <a:ext cx="12192000" cy="6858000"/>
          </a:xfrm>
          <a:prstGeom prst="rect">
            <a:avLst/>
          </a:prstGeom>
        </p:spPr>
      </p:pic>
      <p:pic>
        <p:nvPicPr>
          <p:cNvPr id="68" name="图片 67"/>
          <p:cNvPicPr>
            <a:picLocks noChangeAspect="1"/>
          </p:cNvPicPr>
          <p:nvPr/>
        </p:nvPicPr>
        <p:blipFill>
          <a:blip r:embed="rId4" cstate="screen"/>
          <a:stretch>
            <a:fillRect/>
          </a:stretch>
        </p:blipFill>
        <p:spPr>
          <a:xfrm>
            <a:off x="0" y="0"/>
            <a:ext cx="12192000" cy="5996380"/>
          </a:xfrm>
          <a:prstGeom prst="rect">
            <a:avLst/>
          </a:prstGeom>
        </p:spPr>
      </p:pic>
      <p:sp>
        <p:nvSpPr>
          <p:cNvPr id="69" name="矩形 68"/>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4644188" y="477737"/>
            <a:ext cx="2903622" cy="582015"/>
            <a:chOff x="1459832" y="2326104"/>
            <a:chExt cx="4283242" cy="513348"/>
          </a:xfrm>
        </p:grpSpPr>
        <p:pic>
          <p:nvPicPr>
            <p:cNvPr id="71" name="图片 70"/>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2" name="文本框 7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pSp>
      <p:sp>
        <p:nvSpPr>
          <p:cNvPr id="30" name="TextBox 2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19704" y="1179943"/>
            <a:ext cx="10698527" cy="2730106"/>
          </a:xfrm>
          <a:prstGeom prst="rect">
            <a:avLst/>
          </a:prstGeom>
          <a:noFill/>
        </p:spPr>
        <p:txBody>
          <a:bodyPr wrap="square" rtlCol="0">
            <a:spAutoFit/>
          </a:bodyPr>
          <a:lstStyle/>
          <a:p>
            <a:pPr>
              <a:lnSpc>
                <a:spcPct val="120000"/>
              </a:lnSpc>
            </a:pPr>
            <a:r>
              <a:rPr lang="en-US" b="1" dirty="0">
                <a:solidFill>
                  <a:schemeClr val="bg1"/>
                </a:solidFill>
              </a:rPr>
              <a:t>2020/4/26晚上20：00，我们小组进行了例行的例会。通过对上课的讲解和组内的讨论，我们得到了以下的任务分析：</a:t>
            </a:r>
          </a:p>
          <a:p>
            <a:pPr>
              <a:lnSpc>
                <a:spcPct val="120000"/>
              </a:lnSpc>
            </a:pPr>
            <a:endParaRPr lang="en-US" b="1" dirty="0">
              <a:solidFill>
                <a:schemeClr val="bg1"/>
              </a:solidFill>
            </a:endParaRPr>
          </a:p>
          <a:p>
            <a:pPr>
              <a:lnSpc>
                <a:spcPct val="120000"/>
              </a:lnSpc>
            </a:pPr>
            <a:r>
              <a:rPr lang="en-US" b="1" dirty="0">
                <a:solidFill>
                  <a:schemeClr val="bg1"/>
                </a:solidFill>
              </a:rPr>
              <a:t>1、首先，组内讨论出两个Task（Task包括了5W的描述和一个完整的故事）。</a:t>
            </a:r>
          </a:p>
          <a:p>
            <a:pPr>
              <a:lnSpc>
                <a:spcPct val="120000"/>
              </a:lnSpc>
            </a:pPr>
            <a:endParaRPr lang="en-US" b="1" dirty="0">
              <a:solidFill>
                <a:schemeClr val="bg1"/>
              </a:solidFill>
            </a:endParaRPr>
          </a:p>
          <a:p>
            <a:pPr>
              <a:lnSpc>
                <a:spcPct val="120000"/>
              </a:lnSpc>
            </a:pPr>
            <a:r>
              <a:rPr lang="en-US" b="1" dirty="0">
                <a:solidFill>
                  <a:schemeClr val="bg1"/>
                </a:solidFill>
              </a:rPr>
              <a:t>2、之后，由Task得出两个剧本（由一个个分镜组成）和若干的任务流（包括输入输出）。</a:t>
            </a:r>
          </a:p>
          <a:p>
            <a:pPr>
              <a:lnSpc>
                <a:spcPct val="120000"/>
              </a:lnSpc>
            </a:pPr>
            <a:endParaRPr lang="en-US" b="1" dirty="0">
              <a:solidFill>
                <a:schemeClr val="bg1"/>
              </a:solidFill>
            </a:endParaRPr>
          </a:p>
          <a:p>
            <a:pPr>
              <a:lnSpc>
                <a:spcPct val="120000"/>
              </a:lnSpc>
            </a:pPr>
            <a:r>
              <a:rPr lang="en-US" b="1" dirty="0">
                <a:solidFill>
                  <a:schemeClr val="bg1"/>
                </a:solidFill>
              </a:rPr>
              <a:t>3、最后，根据剧本，拍摄Video和绘制故事板。由于疫情和家里情况缘故，我们决定回校后制作视频。</a:t>
            </a:r>
          </a:p>
        </p:txBody>
      </p:sp>
      <p:sp>
        <p:nvSpPr>
          <p:cNvPr id="2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36337" y="4442032"/>
            <a:ext cx="7918886" cy="1477328"/>
          </a:xfrm>
          <a:prstGeom prst="rect">
            <a:avLst/>
          </a:prstGeom>
          <a:noFill/>
          <a:ln w="9525">
            <a:noFill/>
          </a:ln>
        </p:spPr>
        <p:txBody>
          <a:bodyPr wrap="square">
            <a:spAutoFit/>
          </a:bodyPr>
          <a:lstStyle/>
          <a:p>
            <a:pPr indent="0"/>
            <a:r>
              <a:rPr lang="zh-CN" b="1" dirty="0">
                <a:solidFill>
                  <a:schemeClr val="accent1"/>
                </a:solidFill>
                <a:latin typeface="Times New Roman" panose="02020603050405020304" charset="0"/>
                <a:ea typeface="宋体" panose="02010600030101010101" pitchFamily="2" charset="-122"/>
              </a:rPr>
              <a:t>我们小组根据每个人的特长进行了分工：</a:t>
            </a:r>
          </a:p>
          <a:p>
            <a:pPr indent="0"/>
            <a:r>
              <a:rPr lang="zh-CN" b="1" dirty="0">
                <a:solidFill>
                  <a:schemeClr val="accent1"/>
                </a:solidFill>
                <a:latin typeface="Times New Roman" panose="02020603050405020304" charset="0"/>
                <a:ea typeface="宋体" panose="02010600030101010101" pitchFamily="2" charset="-122"/>
              </a:rPr>
              <a:t>王华怿负责</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Task</a:t>
            </a:r>
            <a:r>
              <a:rPr lang="zh-CN" b="1" dirty="0">
                <a:solidFill>
                  <a:schemeClr val="accent1"/>
                </a:solidFill>
                <a:latin typeface="Times New Roman" panose="02020603050405020304" charset="0"/>
                <a:ea typeface="宋体" panose="02010600030101010101" pitchFamily="2" charset="-122"/>
              </a:rPr>
              <a:t>的编写（会议上完成） </a:t>
            </a:r>
          </a:p>
          <a:p>
            <a:pPr indent="0"/>
            <a:r>
              <a:rPr lang="zh-CN" b="1" dirty="0">
                <a:solidFill>
                  <a:schemeClr val="accent1"/>
                </a:solidFill>
                <a:latin typeface="Times New Roman" panose="02020603050405020304" charset="0"/>
                <a:ea typeface="宋体" panose="02010600030101010101" pitchFamily="2" charset="-122"/>
              </a:rPr>
              <a:t>罗一焱负责任务流的编写（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2020/4/20</a:t>
            </a:r>
            <a:r>
              <a:rPr lang="zh-CN" b="1" dirty="0">
                <a:solidFill>
                  <a:schemeClr val="accent1"/>
                </a:solidFill>
                <a:latin typeface="Times New Roman" panose="02020603050405020304" charset="0"/>
                <a:ea typeface="宋体" panose="02010600030101010101" pitchFamily="2" charset="-122"/>
              </a:rPr>
              <a:t>当天完成）</a:t>
            </a:r>
          </a:p>
          <a:p>
            <a:pPr indent="0"/>
            <a:r>
              <a:rPr lang="zh-CN" b="1" dirty="0">
                <a:solidFill>
                  <a:schemeClr val="accent1"/>
                </a:solidFill>
                <a:latin typeface="Times New Roman" panose="02020603050405020304" charset="0"/>
                <a:ea typeface="宋体" panose="02010600030101010101" pitchFamily="2" charset="-122"/>
              </a:rPr>
              <a:t>李欣飏负责剧本的编写（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2020/4/21</a:t>
            </a:r>
            <a:r>
              <a:rPr lang="zh-CN" b="1" dirty="0">
                <a:solidFill>
                  <a:schemeClr val="accent1"/>
                </a:solidFill>
                <a:latin typeface="Times New Roman" panose="02020603050405020304" charset="0"/>
                <a:ea typeface="宋体" panose="02010600030101010101" pitchFamily="2" charset="-122"/>
              </a:rPr>
              <a:t>之前完成）</a:t>
            </a:r>
          </a:p>
          <a:p>
            <a:pPr indent="0"/>
            <a:r>
              <a:rPr lang="zh-CN" b="1" dirty="0">
                <a:solidFill>
                  <a:schemeClr val="accent1"/>
                </a:solidFill>
                <a:latin typeface="Times New Roman" panose="02020603050405020304" charset="0"/>
                <a:ea typeface="宋体" panose="02010600030101010101" pitchFamily="2" charset="-122"/>
              </a:rPr>
              <a:t>梅肖玥、汪诗怡负责故事板的绘制（</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2020/4/24</a:t>
            </a:r>
            <a:r>
              <a:rPr lang="zh-CN" b="1" dirty="0">
                <a:solidFill>
                  <a:schemeClr val="accent1"/>
                </a:solidFill>
                <a:latin typeface="Times New Roman" panose="02020603050405020304" charset="0"/>
                <a:ea typeface="宋体" panose="02010600030101010101" pitchFamily="2" charset="-122"/>
              </a:rPr>
              <a:t>之前完成）</a:t>
            </a:r>
            <a:endParaRPr lang="zh-CN" altLang="en-US" b="1" dirty="0">
              <a:solidFill>
                <a:schemeClr val="accent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768972" y="884657"/>
            <a:ext cx="6590238" cy="1569660"/>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Task1：</a:t>
            </a:r>
          </a:p>
          <a:p>
            <a:pPr indent="0"/>
            <a:r>
              <a:rPr lang="zh-CN" altLang="en-US" sz="1600" b="1" dirty="0">
                <a:solidFill>
                  <a:schemeClr val="bg1"/>
                </a:solidFill>
                <a:latin typeface="Times New Roman" panose="02020603050405020304" charset="0"/>
                <a:ea typeface="宋体" panose="02010600030101010101" pitchFamily="2" charset="-122"/>
              </a:rPr>
              <a:t>李狗蛋是村里一名小有名气的土豪，他刚刚购置了一套200平的房子。一天下午，他坐在客厅里，觉得自己的家里空荡荡的，缺少艺术的气息，想购买一些艺术品来装饰家里。</a:t>
            </a:r>
          </a:p>
          <a:p>
            <a:pPr indent="0"/>
            <a:r>
              <a:rPr lang="zh-CN" altLang="en-US" sz="1600" b="1" dirty="0">
                <a:solidFill>
                  <a:schemeClr val="bg1"/>
                </a:solidFill>
                <a:latin typeface="Times New Roman" panose="02020603050405020304" charset="0"/>
                <a:ea typeface="宋体" panose="02010600030101010101" pitchFamily="2" charset="-122"/>
              </a:rPr>
              <a:t>他拿起了自己的苹果X，打开了“艺泋”。（前言、推荐、排序、AR、和卖家交流，下单，到货）（输入、输出）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2"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9530" y="0"/>
            <a:ext cx="4432935" cy="6858000"/>
          </a:xfrm>
          <a:prstGeom prst="rect">
            <a:avLst/>
          </a:prstGeom>
        </p:spPr>
      </p:pic>
      <p:graphicFrame>
        <p:nvGraphicFramePr>
          <p:cNvPr id="10" name="表格 9"/>
          <p:cNvGraphicFramePr/>
          <p:nvPr>
            <p:custDataLst>
              <p:tags r:id="rId1"/>
            </p:custDataLst>
          </p:nvPr>
        </p:nvGraphicFramePr>
        <p:xfrm>
          <a:off x="622038" y="2617676"/>
          <a:ext cx="6986850" cy="3355667"/>
        </p:xfrm>
        <a:graphic>
          <a:graphicData uri="http://schemas.openxmlformats.org/drawingml/2006/table">
            <a:tbl>
              <a:tblPr firstRow="1" bandRow="1">
                <a:tableStyleId>{5940675A-B579-460E-94D1-54222C63F5DA}</a:tableStyleId>
              </a:tblPr>
              <a:tblGrid>
                <a:gridCol w="1597379">
                  <a:extLst>
                    <a:ext uri="{9D8B030D-6E8A-4147-A177-3AD203B41FA5}">
                      <a16:colId xmlns:a16="http://schemas.microsoft.com/office/drawing/2014/main" val="20000"/>
                    </a:ext>
                  </a:extLst>
                </a:gridCol>
                <a:gridCol w="3060521">
                  <a:extLst>
                    <a:ext uri="{9D8B030D-6E8A-4147-A177-3AD203B41FA5}">
                      <a16:colId xmlns:a16="http://schemas.microsoft.com/office/drawing/2014/main" val="20001"/>
                    </a:ext>
                  </a:extLst>
                </a:gridCol>
                <a:gridCol w="2328950">
                  <a:extLst>
                    <a:ext uri="{9D8B030D-6E8A-4147-A177-3AD203B41FA5}">
                      <a16:colId xmlns:a16="http://schemas.microsoft.com/office/drawing/2014/main" val="20002"/>
                    </a:ext>
                  </a:extLst>
                </a:gridCol>
              </a:tblGrid>
              <a:tr h="222237">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72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点击【首页推荐】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推荐页面的商品列表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37">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点击排序图标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600" b="0">
                          <a:solidFill>
                            <a:schemeClr val="accent1"/>
                          </a:solidFill>
                          <a:latin typeface="Times New Roman" panose="02020603050405020304" charset="0"/>
                          <a:cs typeface="Times New Roman" panose="02020603050405020304" charset="0"/>
                        </a:rPr>
                        <a:t>【按价格降序】</a:t>
                      </a:r>
                      <a:endParaRPr lang="en-US" altLang="en-US" sz="1600" b="0">
                        <a:solidFill>
                          <a:schemeClr val="accent1"/>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Times New Roman" panose="02020603050405020304" charset="0"/>
                          <a:cs typeface="Times New Roman" panose="02020603050405020304" charset="0"/>
                        </a:rPr>
                        <a:t>按价格降序</a:t>
                      </a: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04">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点击商品AR展示按钮</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选择投影地区选择界面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AR投影地点选择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通过摄像头输入平整的地方</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202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下单</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点击下单按钮，输入支付方式，支付账号、密码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支付成功界面，添加用户订单信息</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251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到货</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点击确认收款按钮，输入交易密码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交易完成界面，更新用户订单信息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5"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aphicFrame>
        <p:nvGraphicFramePr>
          <p:cNvPr id="9" name="表格 8"/>
          <p:cNvGraphicFramePr/>
          <p:nvPr>
            <p:custDataLst>
              <p:tags r:id="rId1"/>
            </p:custDataLst>
          </p:nvPr>
        </p:nvGraphicFramePr>
        <p:xfrm>
          <a:off x="1580225" y="2104628"/>
          <a:ext cx="9232777" cy="4394180"/>
        </p:xfrm>
        <a:graphic>
          <a:graphicData uri="http://schemas.openxmlformats.org/drawingml/2006/table">
            <a:tbl>
              <a:tblPr firstRow="1" bandRow="1">
                <a:tableStyleId>{5940675A-B579-460E-94D1-54222C63F5DA}</a:tableStyleId>
              </a:tblPr>
              <a:tblGrid>
                <a:gridCol w="1764868">
                  <a:extLst>
                    <a:ext uri="{9D8B030D-6E8A-4147-A177-3AD203B41FA5}">
                      <a16:colId xmlns:a16="http://schemas.microsoft.com/office/drawing/2014/main" val="20000"/>
                    </a:ext>
                  </a:extLst>
                </a:gridCol>
                <a:gridCol w="4448277">
                  <a:extLst>
                    <a:ext uri="{9D8B030D-6E8A-4147-A177-3AD203B41FA5}">
                      <a16:colId xmlns:a16="http://schemas.microsoft.com/office/drawing/2014/main" val="20001"/>
                    </a:ext>
                  </a:extLst>
                </a:gridCol>
                <a:gridCol w="3019632">
                  <a:extLst>
                    <a:ext uri="{9D8B030D-6E8A-4147-A177-3AD203B41FA5}">
                      <a16:colId xmlns:a16="http://schemas.microsoft.com/office/drawing/2014/main" val="20002"/>
                    </a:ext>
                  </a:extLst>
                </a:gridCol>
              </a:tblGrid>
              <a:tr h="254877">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877">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934">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进入社区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社区动态界面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730">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评论</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输入文本内容、表情、图片或其他附件</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刷新后的评论区界面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92">
                <a:tc>
                  <a:txBody>
                    <a:bodyPr/>
                    <a:lstStyle/>
                    <a:p>
                      <a:pPr indent="0">
                        <a:buNone/>
                      </a:pPr>
                      <a:r>
                        <a:rPr lang="en-US" sz="1800" b="0">
                          <a:solidFill>
                            <a:schemeClr val="accent1"/>
                          </a:solidFill>
                          <a:latin typeface="Times New Roman" panose="02020603050405020304" charset="0"/>
                          <a:cs typeface="Times New Roman" panose="02020603050405020304" charset="0"/>
                        </a:rPr>
                        <a:t>点赞</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大拇指</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刷新后的点赞人数</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072">
                <a:tc>
                  <a:txBody>
                    <a:bodyPr/>
                    <a:lstStyle/>
                    <a:p>
                      <a:pPr indent="0">
                        <a:buNone/>
                      </a:pPr>
                      <a:r>
                        <a:rPr lang="en-US" sz="1800" b="0">
                          <a:solidFill>
                            <a:schemeClr val="accent1"/>
                          </a:solidFill>
                          <a:latin typeface="Times New Roman" panose="02020603050405020304" charset="0"/>
                          <a:cs typeface="Times New Roman" panose="02020603050405020304" charset="0"/>
                        </a:rPr>
                        <a:t>转发</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点击转发按钮，输入想添加的文本内容</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转发成功界面，更新用户个人主页动态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5772">
                <a:tc>
                  <a:txBody>
                    <a:bodyPr/>
                    <a:lstStyle/>
                    <a:p>
                      <a:pPr indent="0">
                        <a:buNone/>
                      </a:pPr>
                      <a:r>
                        <a:rPr lang="en-US" sz="1800" b="0">
                          <a:solidFill>
                            <a:schemeClr val="accent1"/>
                          </a:solidFill>
                          <a:latin typeface="Times New Roman" panose="02020603050405020304" charset="0"/>
                          <a:cs typeface="Times New Roman" panose="02020603050405020304" charset="0"/>
                        </a:rPr>
                        <a:t>画作上传</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输入手机内的图片，编辑的文本内容，视频内容，附件，AR文件</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592">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754">
                <a:tc>
                  <a:txBody>
                    <a:bodyPr/>
                    <a:lstStyle/>
                    <a:p>
                      <a:pPr indent="0">
                        <a:buNone/>
                      </a:pPr>
                      <a:r>
                        <a:rPr lang="en-US" sz="1800" b="0">
                          <a:solidFill>
                            <a:schemeClr val="accent1"/>
                          </a:solidFill>
                          <a:latin typeface="Times New Roman" panose="02020603050405020304" charset="0"/>
                          <a:cs typeface="Times New Roman" panose="02020603050405020304" charset="0"/>
                        </a:rPr>
                        <a:t>分享画作</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点击发布动态按钮，输入图片，编辑的文本内容或视频内容</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发布成功界面，更新个人主页动态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7730">
                <a:tc>
                  <a:txBody>
                    <a:bodyPr/>
                    <a:lstStyle/>
                    <a:p>
                      <a:pPr indent="0">
                        <a:buNone/>
                      </a:pPr>
                      <a:r>
                        <a:rPr lang="en-US" sz="1800" b="0">
                          <a:solidFill>
                            <a:schemeClr val="accent1"/>
                          </a:solidFill>
                          <a:latin typeface="Times New Roman" panose="02020603050405020304" charset="0"/>
                          <a:cs typeface="Times New Roman" panose="02020603050405020304" charset="0"/>
                        </a:rPr>
                        <a:t>设置价位</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输入价格（数字，保留小数点后两位）</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设置成功界面，更新商品信息</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4"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62993" y="2246720"/>
            <a:ext cx="7259491" cy="4331633"/>
          </a:xfrm>
          <a:prstGeom prst="rect">
            <a:avLst/>
          </a:prstGeom>
          <a:noFill/>
          <a:ln>
            <a:noFill/>
          </a:ln>
        </p:spPr>
      </p:pic>
      <p:sp>
        <p:nvSpPr>
          <p:cNvPr id="10" name="文本框 9"/>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2" name="图片 31"/>
          <p:cNvPicPr>
            <a:picLocks noChangeAspect="1"/>
          </p:cNvPicPr>
          <p:nvPr/>
        </p:nvPicPr>
        <p:blipFill>
          <a:blip r:embed="rId6"/>
          <a:stretch>
            <a:fillRect/>
          </a:stretch>
        </p:blipFill>
        <p:spPr>
          <a:xfrm>
            <a:off x="1671955" y="1118870"/>
            <a:ext cx="8848725" cy="496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p:cNvPicPr>
            <a:picLocks noChangeAspect="1"/>
          </p:cNvPicPr>
          <p:nvPr/>
        </p:nvPicPr>
        <p:blipFill>
          <a:blip r:embed="rId6"/>
          <a:stretch>
            <a:fillRect/>
          </a:stretch>
        </p:blipFill>
        <p:spPr>
          <a:xfrm>
            <a:off x="1785620" y="1137920"/>
            <a:ext cx="8620125"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mt="80000"/>
          </a:blip>
          <a:stretch>
            <a:fillRect/>
          </a:stretch>
        </a:blip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4" cstate="screen"/>
          <a:srcRect/>
          <a:stretch>
            <a:fillRect/>
          </a:stretch>
        </p:blipFill>
        <p:spPr>
          <a:xfrm>
            <a:off x="4267200" y="0"/>
            <a:ext cx="7924800" cy="6858000"/>
          </a:xfrm>
        </p:spPr>
      </p:pic>
      <p:sp>
        <p:nvSpPr>
          <p:cNvPr id="11" name="Rectangle 1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267200" y="4698242"/>
            <a:ext cx="7924800" cy="2159755"/>
          </a:xfrm>
          <a:prstGeom prst="rect">
            <a:avLst/>
          </a:prstGeom>
          <a:blipFill>
            <a:blip r:embed="rId5" cstate="screen">
              <a:alphaModFix amt="80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0" y="707390"/>
            <a:ext cx="3839146" cy="4688205"/>
            <a:chOff x="1058123" y="2339340"/>
            <a:chExt cx="3587619" cy="1340646"/>
          </a:xfrm>
        </p:grpSpPr>
        <p:sp>
          <p:nvSpPr>
            <p:cNvPr id="21" name="Rectangle: Rounded Corners 20"/>
            <p:cNvSpPr/>
            <p:nvPr/>
          </p:nvSpPr>
          <p:spPr>
            <a:xfrm>
              <a:off x="1058123" y="2339340"/>
              <a:ext cx="3587619" cy="1340646"/>
            </a:xfrm>
            <a:prstGeom prst="roundRect">
              <a:avLst>
                <a:gd name="adj" fmla="val 7060"/>
              </a:avLst>
            </a:prstGeom>
            <a:solidFill>
              <a:srgbClr val="354964"/>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85110" y="2629877"/>
              <a:ext cx="3226893" cy="941339"/>
            </a:xfrm>
            <a:prstGeom prst="rect">
              <a:avLst/>
            </a:prstGeom>
            <a:noFill/>
          </p:spPr>
          <p:txBody>
            <a:bodyPr wrap="square" rtlCol="0">
              <a:spAutoFit/>
            </a:bodyPr>
            <a:lstStyle/>
            <a:p>
              <a:r>
                <a:rPr lang="en-US" sz="1600" b="1" dirty="0">
                  <a:solidFill>
                    <a:schemeClr val="bg1"/>
                  </a:solidFill>
                </a:rPr>
                <a:t>5/18：</a:t>
              </a:r>
            </a:p>
            <a:p>
              <a:r>
                <a:rPr lang="en-US" sz="1600" b="1" dirty="0">
                  <a:solidFill>
                    <a:schemeClr val="bg1"/>
                  </a:solidFill>
                </a:rPr>
                <a:t>下午，罗一焱分析PPT，王华怿确定任务；</a:t>
              </a:r>
            </a:p>
            <a:p>
              <a:r>
                <a:rPr lang="en-US" sz="1600" b="1" dirty="0">
                  <a:solidFill>
                    <a:schemeClr val="bg1"/>
                  </a:solidFill>
                </a:rPr>
                <a:t>晚上，召开会议，分配以下任务：</a:t>
              </a:r>
            </a:p>
            <a:p>
              <a:r>
                <a:rPr lang="en-US" sz="1600" b="1" dirty="0">
                  <a:solidFill>
                    <a:schemeClr val="bg1"/>
                  </a:solidFill>
                </a:rPr>
                <a:t>1.罗一焱：分析下一章PPT，编写对PPT总结的设计标准</a:t>
              </a:r>
            </a:p>
            <a:p>
              <a:r>
                <a:rPr lang="en-US" sz="1600" b="1" dirty="0">
                  <a:solidFill>
                    <a:schemeClr val="bg1"/>
                  </a:solidFill>
                </a:rPr>
                <a:t>2.李欣飏：记录会议记录，编写测试实例的背景、需求、理想流程</a:t>
              </a:r>
            </a:p>
            <a:p>
              <a:r>
                <a:rPr lang="en-US" sz="1600" b="1" dirty="0">
                  <a:solidFill>
                    <a:schemeClr val="bg1"/>
                  </a:solidFill>
                </a:rPr>
                <a:t>3.汪诗怡：记录测试，完善界面原型</a:t>
              </a:r>
            </a:p>
            <a:p>
              <a:r>
                <a:rPr lang="en-US" sz="1600" b="1" dirty="0">
                  <a:solidFill>
                    <a:schemeClr val="bg1"/>
                  </a:solidFill>
                </a:rPr>
                <a:t>4.梅肖玥：编写网上总结的通用设计标准，完善界面原型</a:t>
              </a:r>
            </a:p>
            <a:p>
              <a:r>
                <a:rPr lang="en-US" sz="1600" b="1" dirty="0">
                  <a:solidFill>
                    <a:schemeClr val="bg1"/>
                  </a:solidFill>
                </a:rPr>
                <a:t>5.王华怿：总结本周任务</a:t>
              </a:r>
            </a:p>
            <a:p>
              <a:r>
                <a:rPr lang="en-US" sz="1600" b="1" dirty="0">
                  <a:solidFill>
                    <a:schemeClr val="bg1"/>
                  </a:solidFill>
                </a:rPr>
                <a:t>6.得到了</a:t>
              </a:r>
              <a:r>
                <a:rPr lang="zh-CN" altLang="en-US" sz="1600" b="1" dirty="0">
                  <a:solidFill>
                    <a:schemeClr val="bg1"/>
                  </a:solidFill>
                </a:rPr>
                <a:t>右图</a:t>
              </a:r>
              <a:r>
                <a:rPr lang="en-US" sz="1600" b="1" dirty="0">
                  <a:solidFill>
                    <a:schemeClr val="bg1"/>
                  </a:solidFill>
                </a:rPr>
                <a:t>流程：</a:t>
              </a:r>
            </a:p>
          </p:txBody>
        </p:sp>
      </p:grpSp>
      <p:sp>
        <p:nvSpPr>
          <p:cNvPr id="4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pic>
        <p:nvPicPr>
          <p:cNvPr id="2"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2189" y="1242695"/>
            <a:ext cx="7047256" cy="5547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6"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7"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79521" y="709205"/>
            <a:ext cx="4004310" cy="571590"/>
            <a:chOff x="5111934" y="1033150"/>
            <a:chExt cx="4004187" cy="1613237"/>
          </a:xfrm>
        </p:grpSpPr>
        <p:sp>
          <p:nvSpPr>
            <p:cNvPr id="26" name="TextBox 25"/>
            <p:cNvSpPr txBox="1"/>
            <p:nvPr/>
          </p:nvSpPr>
          <p:spPr>
            <a:xfrm>
              <a:off x="5111934" y="1033150"/>
              <a:ext cx="4004187" cy="951660"/>
            </a:xfrm>
            <a:prstGeom prst="rect">
              <a:avLst/>
            </a:prstGeom>
            <a:noFill/>
          </p:spPr>
          <p:txBody>
            <a:bodyPr wrap="square" rtlCol="0">
              <a:spAutoFit/>
            </a:bodyPr>
            <a:lstStyle/>
            <a:p>
              <a:r>
                <a:rPr lang="zh-CN" altLang="en-US" sz="1600" b="1" dirty="0">
                  <a:solidFill>
                    <a:schemeClr val="bg1"/>
                  </a:solidFill>
                  <a:latin typeface="+mj-lt"/>
                </a:rPr>
                <a:t>测试实例</a:t>
              </a:r>
            </a:p>
          </p:txBody>
        </p:sp>
        <p:grpSp>
          <p:nvGrpSpPr>
            <p:cNvPr id="27" name="Group 26"/>
            <p:cNvGrpSpPr/>
            <p:nvPr/>
          </p:nvGrpSpPr>
          <p:grpSpPr>
            <a:xfrm>
              <a:off x="7387315" y="2646387"/>
              <a:ext cx="13335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233476" y="2902649"/>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2250" y="4170797"/>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85930" y="1141950"/>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4" name="组合 3"/>
          <p:cNvGrpSpPr/>
          <p:nvPr/>
        </p:nvGrpSpPr>
        <p:grpSpPr>
          <a:xfrm>
            <a:off x="4644188" y="477737"/>
            <a:ext cx="2903622" cy="582015"/>
            <a:chOff x="1459832" y="2326104"/>
            <a:chExt cx="4283242" cy="513348"/>
          </a:xfrm>
        </p:grpSpPr>
        <p:pic>
          <p:nvPicPr>
            <p:cNvPr id="5" name="图片 4"/>
            <p:cNvPicPr>
              <a:picLocks noChangeAspect="1"/>
            </p:cNvPicPr>
            <p:nvPr/>
          </p:nvPicPr>
          <p:blipFill>
            <a:blip r:embed="rId8"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6" name="文本框 5"/>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graphicFrame>
        <p:nvGraphicFramePr>
          <p:cNvPr id="7" name="表格 6"/>
          <p:cNvGraphicFramePr/>
          <p:nvPr>
            <p:custDataLst>
              <p:tags r:id="rId1"/>
            </p:custDataLst>
          </p:nvPr>
        </p:nvGraphicFramePr>
        <p:xfrm>
          <a:off x="1606914" y="1257204"/>
          <a:ext cx="9632216" cy="1219200"/>
        </p:xfrm>
        <a:graphic>
          <a:graphicData uri="http://schemas.openxmlformats.org/drawingml/2006/table">
            <a:tbl>
              <a:tblPr firstRow="1" bandRow="1">
                <a:tableStyleId>{5940675A-B579-460E-94D1-54222C63F5DA}</a:tableStyleId>
              </a:tblPr>
              <a:tblGrid>
                <a:gridCol w="1013018">
                  <a:extLst>
                    <a:ext uri="{9D8B030D-6E8A-4147-A177-3AD203B41FA5}">
                      <a16:colId xmlns:a16="http://schemas.microsoft.com/office/drawing/2014/main" val="20000"/>
                    </a:ext>
                  </a:extLst>
                </a:gridCol>
                <a:gridCol w="8619198">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原创艺术家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自己手上有一幅油画想要售卖，没接触过线上艺术品交易APP，尚未注册艺泋APP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售卖油画</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注册界面，登录界面，首页界面，上传商品界面，卖家查看订单界面，商品详情界面，展示界面（包括发布展品界面</a:t>
                      </a: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实名认证，用户个人信息管理界面，APP基本设置界面，UI设置界面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2176637" y="2693373"/>
          <a:ext cx="8919253" cy="1219200"/>
        </p:xfrm>
        <a:graphic>
          <a:graphicData uri="http://schemas.openxmlformats.org/drawingml/2006/table">
            <a:tbl>
              <a:tblPr firstRow="1" bandRow="1">
                <a:tableStyleId>{5940675A-B579-460E-94D1-54222C63F5DA}</a:tableStyleId>
              </a:tblPr>
              <a:tblGrid>
                <a:gridCol w="1021202">
                  <a:extLst>
                    <a:ext uri="{9D8B030D-6E8A-4147-A177-3AD203B41FA5}">
                      <a16:colId xmlns:a16="http://schemas.microsoft.com/office/drawing/2014/main" val="20000"/>
                    </a:ext>
                  </a:extLst>
                </a:gridCol>
                <a:gridCol w="7898051">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艺术品收藏家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雕塑爱好者，喜欢收集各类雕塑和木质小摆件，尚未注册</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下单心爱的艺术品</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注册界面，登录界面，商店界面，商品详情界面，私信界面，收货信息管理界面，首页界面，用户个人信息管理界面，APP基本设置界面，UI设置界面，历史记录界面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p:cNvGraphicFramePr/>
          <p:nvPr>
            <p:custDataLst>
              <p:tags r:id="rId3"/>
            </p:custDataLst>
          </p:nvPr>
        </p:nvGraphicFramePr>
        <p:xfrm>
          <a:off x="1498766" y="4207942"/>
          <a:ext cx="9843612" cy="1463040"/>
        </p:xfrm>
        <a:graphic>
          <a:graphicData uri="http://schemas.openxmlformats.org/drawingml/2006/table">
            <a:tbl>
              <a:tblPr firstRow="1" bandRow="1">
                <a:tableStyleId>{5940675A-B579-460E-94D1-54222C63F5DA}</a:tableStyleId>
              </a:tblPr>
              <a:tblGrid>
                <a:gridCol w="1034058">
                  <a:extLst>
                    <a:ext uri="{9D8B030D-6E8A-4147-A177-3AD203B41FA5}">
                      <a16:colId xmlns:a16="http://schemas.microsoft.com/office/drawing/2014/main" val="20000"/>
                    </a:ext>
                  </a:extLst>
                </a:gridCol>
                <a:gridCol w="8809554">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艺术品爱好者</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很喜欢观摩艺术品但囊中羞涩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更加方便更加细致地观摩艺术品，想和同好一起讨论，尚未注册APP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注册界面，登录界面，首页界面，社区界面包括动态详情界面，动态评论界面和新增动态界面，展示界面包括展品详情界面和AR展示界面，用户个人信息管理界面，APP基本设置界面，UI设置界面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4946421" y="2809135"/>
            <a:ext cx="2236510" cy="1323439"/>
          </a:xfrm>
          <a:prstGeom prst="rect">
            <a:avLst/>
          </a:prstGeom>
          <a:noFill/>
        </p:spPr>
        <p:txBody>
          <a:bodyPr wrap="none" rtlCol="0">
            <a:spAutoFit/>
          </a:bodyPr>
          <a:lstStyle/>
          <a:p>
            <a:pPr algn="ctr"/>
            <a:r>
              <a:rPr lang="en-US" altLang="zh-CN" sz="8000" dirty="0" err="1">
                <a:solidFill>
                  <a:srgbClr val="354964"/>
                </a:solidFill>
                <a:latin typeface="文悦古体仿宋 (非商业用途)" pitchFamily="50" charset="-122"/>
                <a:ea typeface="文悦古体仿宋 (非商业用途)" pitchFamily="50" charset="-122"/>
              </a:rPr>
              <a:t>收获</a:t>
            </a:r>
            <a:endParaRPr lang="en-US" altLang="zh-CN"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675552" y="1901203"/>
            <a:ext cx="4947285"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FOUR</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4"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5"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7"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8"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9" cstate="print"/>
          <a:stretch>
            <a:fillRect/>
          </a:stretch>
        </p:blipFill>
        <p:spPr>
          <a:xfrm>
            <a:off x="6096001" y="664979"/>
            <a:ext cx="5014116" cy="5528041"/>
          </a:xfrm>
          <a:prstGeom prst="rect">
            <a:avLst/>
          </a:prstGeom>
          <a:effectLst/>
        </p:spPr>
      </p:pic>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10"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1"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5" name="表格 4"/>
          <p:cNvGraphicFramePr/>
          <p:nvPr>
            <p:custDataLst>
              <p:tags r:id="rId1"/>
            </p:custDataLst>
          </p:nvPr>
        </p:nvGraphicFramePr>
        <p:xfrm>
          <a:off x="749366" y="930339"/>
          <a:ext cx="10491412" cy="3840480"/>
        </p:xfrm>
        <a:graphic>
          <a:graphicData uri="http://schemas.openxmlformats.org/drawingml/2006/table">
            <a:tbl>
              <a:tblPr firstRow="1" bandRow="1">
                <a:tableStyleId>{5940675A-B579-460E-94D1-54222C63F5DA}</a:tableStyleId>
              </a:tblPr>
              <a:tblGrid>
                <a:gridCol w="1631576">
                  <a:extLst>
                    <a:ext uri="{9D8B030D-6E8A-4147-A177-3AD203B41FA5}">
                      <a16:colId xmlns:a16="http://schemas.microsoft.com/office/drawing/2014/main" val="20000"/>
                    </a:ext>
                  </a:extLst>
                </a:gridCol>
                <a:gridCol w="8859836">
                  <a:extLst>
                    <a:ext uri="{9D8B030D-6E8A-4147-A177-3AD203B41FA5}">
                      <a16:colId xmlns:a16="http://schemas.microsoft.com/office/drawing/2014/main" val="20001"/>
                    </a:ext>
                  </a:extLst>
                </a:gridCol>
              </a:tblGrid>
              <a:tr h="424968">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心得收获</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99874">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800" b="1" dirty="0">
                          <a:solidFill>
                            <a:schemeClr val="tx1"/>
                          </a:solidFill>
                          <a:latin typeface="Times New Roman" panose="02020603050405020304" charset="0"/>
                          <a:cs typeface="Times New Roman" panose="02020603050405020304" charset="0"/>
                        </a:rPr>
                        <a:t>经过这一学期的学习，我认识到在</a:t>
                      </a:r>
                      <a:r>
                        <a:rPr lang="en-US" altLang="zh-CN" sz="2800" b="1" dirty="0" err="1">
                          <a:solidFill>
                            <a:schemeClr val="tx1"/>
                          </a:solidFill>
                          <a:latin typeface="Times New Roman" panose="02020603050405020304" charset="0"/>
                          <a:cs typeface="Times New Roman" panose="02020603050405020304" charset="0"/>
                        </a:rPr>
                        <a:t>uxd</a:t>
                      </a:r>
                      <a:r>
                        <a:rPr lang="zh-CN" altLang="en-US" sz="2800" b="1" dirty="0">
                          <a:solidFill>
                            <a:schemeClr val="tx1"/>
                          </a:solidFill>
                          <a:latin typeface="Times New Roman" panose="02020603050405020304" charset="0"/>
                          <a:cs typeface="Times New Roman" panose="02020603050405020304" charset="0"/>
                        </a:rPr>
                        <a:t>设计方面需要有很多工作准备，要经常进行团队的分析讨论，尤其是在确定目标方向以及需求确定的时候团队的积极讨论显得尤为重要，我和团队人员的沟通能力提升了许多。</a:t>
                      </a: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0"/>
            <a:ext cx="12192000" cy="6858000"/>
          </a:xfrm>
          <a:prstGeom prst="rect">
            <a:avLst/>
          </a:prstGeom>
        </p:spPr>
      </p:pic>
      <p:pic>
        <p:nvPicPr>
          <p:cNvPr id="19" name="图片 18"/>
          <p:cNvPicPr>
            <a:picLocks noChangeAspect="1"/>
          </p:cNvPicPr>
          <p:nvPr/>
        </p:nvPicPr>
        <p:blipFill>
          <a:blip r:embed="rId4" cstate="screen"/>
          <a:stretch>
            <a:fillRect/>
          </a:stretch>
        </p:blipFill>
        <p:spPr>
          <a:xfrm>
            <a:off x="0" y="0"/>
            <a:ext cx="12192000" cy="5996380"/>
          </a:xfrm>
          <a:prstGeom prst="rect">
            <a:avLst/>
          </a:prstGeom>
        </p:spPr>
      </p:pic>
      <p:sp>
        <p:nvSpPr>
          <p:cNvPr id="20" name="矩形 19"/>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644188" y="477737"/>
            <a:ext cx="2903622" cy="582015"/>
            <a:chOff x="1459832" y="2326104"/>
            <a:chExt cx="4283242" cy="513348"/>
          </a:xfrm>
        </p:grpSpPr>
        <p:pic>
          <p:nvPicPr>
            <p:cNvPr id="22" name="图片 21"/>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项目背景</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9063" y="1397436"/>
            <a:ext cx="5121860" cy="3785652"/>
            <a:chOff x="886213" y="1549836"/>
            <a:chExt cx="5121860" cy="3785652"/>
          </a:xfrm>
        </p:grpSpPr>
        <p:sp>
          <p:nvSpPr>
            <p:cNvPr id="26" name="TextBox 25"/>
            <p:cNvSpPr txBox="1"/>
            <p:nvPr/>
          </p:nvSpPr>
          <p:spPr>
            <a:xfrm>
              <a:off x="886213" y="1549836"/>
              <a:ext cx="5121860" cy="3785652"/>
            </a:xfrm>
            <a:prstGeom prst="rect">
              <a:avLst/>
            </a:prstGeom>
            <a:noFill/>
          </p:spPr>
          <p:txBody>
            <a:bodyPr wrap="square" rtlCol="0">
              <a:spAutoFit/>
            </a:bodyPr>
            <a:lstStyle/>
            <a:p>
              <a:r>
                <a:rPr lang="zh-CN" altLang="en-US" sz="2400" b="1" dirty="0">
                  <a:solidFill>
                    <a:schemeClr val="bg1"/>
                  </a:solidFill>
                  <a:latin typeface="文悦古体仿宋 (非商业用途)" pitchFamily="50" charset="-122"/>
                  <a:ea typeface="文悦古体仿宋 (非商业用途)" pitchFamily="50" charset="-122"/>
                </a:rPr>
                <a:t>1.开发软件系统的名称：AS3（ArtShowShopShare）</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2.本项目的任务提出者：侯宏仑老师</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3.开发者：浙江大学城市学院UXD-202005小组</a:t>
              </a:r>
            </a:p>
            <a:p>
              <a:endParaRPr lang="zh-CN" altLang="en-US" sz="2400" b="1" dirty="0">
                <a:solidFill>
                  <a:schemeClr val="bg1"/>
                </a:solidFill>
                <a:latin typeface="文悦古体仿宋 (非商业用途)" pitchFamily="50" charset="-122"/>
                <a:ea typeface="文悦古体仿宋 (非商业用途)" pitchFamily="50" charset="-122"/>
              </a:endParaRPr>
            </a:p>
            <a:p>
              <a:r>
                <a:rPr lang="en-US" altLang="zh-CN" sz="2400" b="1" dirty="0">
                  <a:solidFill>
                    <a:schemeClr val="bg1"/>
                  </a:solidFill>
                  <a:latin typeface="文悦古体仿宋 (非商业用途)" pitchFamily="50" charset="-122"/>
                  <a:ea typeface="文悦古体仿宋 (非商业用途)" pitchFamily="50" charset="-122"/>
                </a:rPr>
                <a:t>4.</a:t>
              </a:r>
              <a:r>
                <a:rPr lang="zh-CN" altLang="en-US" sz="2400" b="1" dirty="0">
                  <a:solidFill>
                    <a:schemeClr val="bg1"/>
                  </a:solidFill>
                  <a:latin typeface="文悦古体仿宋 (非商业用途)" pitchFamily="50" charset="-122"/>
                  <a:ea typeface="文悦古体仿宋 (非商业用途)" pitchFamily="50" charset="-122"/>
                </a:rPr>
                <a:t>面向用户：对艺术有一定了解的人士，或者专业从事艺术工作的人士。</a:t>
              </a:r>
            </a:p>
          </p:txBody>
        </p:sp>
        <p:grpSp>
          <p:nvGrpSpPr>
            <p:cNvPr id="27" name="Group 26"/>
            <p:cNvGrpSpPr/>
            <p:nvPr/>
          </p:nvGrpSpPr>
          <p:grpSpPr>
            <a:xfrm>
              <a:off x="1137979" y="3235039"/>
              <a:ext cx="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p:cNvPicPr>
            <a:picLocks noGrp="1" noChangeAspect="1"/>
          </p:cNvPicPr>
          <p:nvPr>
            <p:ph type="pic" sz="quarter" idx="10"/>
          </p:nvPr>
        </p:nvPicPr>
        <p:blipFill>
          <a:blip r:embed="rId6" cstate="screen"/>
          <a:srcRect/>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2"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3"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6"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7" cstate="screen"/>
          <a:stretch>
            <a:fillRect/>
          </a:stretch>
        </p:blipFill>
        <p:spPr>
          <a:xfrm>
            <a:off x="-581908" y="-1358079"/>
            <a:ext cx="8611737" cy="4316724"/>
          </a:xfrm>
          <a:prstGeom prst="rect">
            <a:avLst/>
          </a:prstGeom>
        </p:spPr>
      </p:pic>
      <p:sp>
        <p:nvSpPr>
          <p:cNvPr id="25" name="文本框 24"/>
          <p:cNvSpPr txBox="1"/>
          <p:nvPr/>
        </p:nvSpPr>
        <p:spPr>
          <a:xfrm>
            <a:off x="2799263" y="241731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4708736" y="1901203"/>
            <a:ext cx="2880917" cy="1107996"/>
          </a:xfrm>
          <a:prstGeom prst="rect">
            <a:avLst/>
          </a:prstGeom>
          <a:noFill/>
        </p:spPr>
        <p:txBody>
          <a:bodyPr wrap="none" rtlCol="0">
            <a:spAutoFit/>
          </a:bodyPr>
          <a:lstStyle/>
          <a:p>
            <a:pPr algn="ctr"/>
            <a:r>
              <a:rPr lang="en-US" altLang="zh-CN"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Collotion</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8"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5531"/>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A wonderful serenity has taken</a:t>
            </a:r>
          </a:p>
        </p:txBody>
      </p:sp>
      <p:pic>
        <p:nvPicPr>
          <p:cNvPr id="32" name="图片 31"/>
          <p:cNvPicPr>
            <a:picLocks noChangeAspect="1"/>
          </p:cNvPicPr>
          <p:nvPr/>
        </p:nvPicPr>
        <p:blipFill>
          <a:blip r:embed="rId9"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3"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产品概述</a:t>
              </a:r>
            </a:p>
          </p:txBody>
        </p:sp>
      </p:grpSp>
      <p:sp>
        <p:nvSpPr>
          <p:cNvPr id="21" name="TextBox 8"/>
          <p:cNvSpPr txBox="1"/>
          <p:nvPr/>
        </p:nvSpPr>
        <p:spPr>
          <a:xfrm>
            <a:off x="658901" y="1366298"/>
            <a:ext cx="3016453" cy="584775"/>
          </a:xfrm>
          <a:prstGeom prst="rect">
            <a:avLst/>
          </a:prstGeom>
          <a:noFill/>
        </p:spPr>
        <p:txBody>
          <a:bodyPr wrap="square" rtlCol="0">
            <a:spAutoFit/>
          </a:bodyPr>
          <a:lstStyle/>
          <a:p>
            <a:pPr algn="ctr"/>
            <a:r>
              <a:rPr lang="en-US" sz="1600" b="1" dirty="0">
                <a:solidFill>
                  <a:schemeClr val="bg1"/>
                </a:solidFill>
                <a:latin typeface="+mj-lt"/>
              </a:rPr>
              <a:t>名称：Art&amp;Show&amp;Share&amp;Shop（AS3）</a:t>
            </a:r>
          </a:p>
        </p:txBody>
      </p:sp>
      <p:sp>
        <p:nvSpPr>
          <p:cNvPr id="27" name="TextBox 19"/>
          <p:cNvSpPr txBox="1"/>
          <p:nvPr/>
        </p:nvSpPr>
        <p:spPr>
          <a:xfrm>
            <a:off x="731611" y="1951073"/>
            <a:ext cx="2284089" cy="337185"/>
          </a:xfrm>
          <a:prstGeom prst="rect">
            <a:avLst/>
          </a:prstGeom>
          <a:noFill/>
        </p:spPr>
        <p:txBody>
          <a:bodyPr wrap="square" rtlCol="0">
            <a:spAutoFit/>
          </a:bodyPr>
          <a:lstStyle/>
          <a:p>
            <a:pPr algn="ctr"/>
            <a:r>
              <a:rPr lang="en-US" sz="1600" b="1" dirty="0">
                <a:solidFill>
                  <a:schemeClr val="bg1"/>
                </a:solidFill>
                <a:latin typeface="+mj-lt"/>
              </a:rPr>
              <a:t>中文名称：艺泋（hui）</a:t>
            </a:r>
          </a:p>
        </p:txBody>
      </p:sp>
      <p:sp>
        <p:nvSpPr>
          <p:cNvPr id="39" name="TextBox 33"/>
          <p:cNvSpPr txBox="1"/>
          <p:nvPr/>
        </p:nvSpPr>
        <p:spPr>
          <a:xfrm>
            <a:off x="6260770" y="1738186"/>
            <a:ext cx="4174038" cy="646331"/>
          </a:xfrm>
          <a:prstGeom prst="rect">
            <a:avLst/>
          </a:prstGeom>
          <a:noFill/>
        </p:spPr>
        <p:txBody>
          <a:bodyPr wrap="square" rtlCol="0">
            <a:spAutoFit/>
          </a:bodyPr>
          <a:lstStyle/>
          <a:p>
            <a:pPr algn="ctr"/>
            <a:r>
              <a:rPr lang="en-US" b="1" dirty="0" err="1">
                <a:solidFill>
                  <a:schemeClr val="bg1"/>
                </a:solidFill>
                <a:latin typeface="+mj-lt"/>
              </a:rPr>
              <a:t>设计理念：一个集展示作品、分享艺术、购买艺术品一体的原创艺术社区</a:t>
            </a:r>
            <a:r>
              <a:rPr lang="en-US" b="1" dirty="0">
                <a:solidFill>
                  <a:schemeClr val="bg1"/>
                </a:solidFill>
                <a:latin typeface="+mj-lt"/>
              </a:rPr>
              <a:t>。</a:t>
            </a:r>
          </a:p>
        </p:txBody>
      </p:sp>
      <p:sp>
        <p:nvSpPr>
          <p:cNvPr id="100" name="文本框 99"/>
          <p:cNvSpPr txBox="1"/>
          <p:nvPr/>
        </p:nvSpPr>
        <p:spPr>
          <a:xfrm>
            <a:off x="801108" y="2629507"/>
            <a:ext cx="11032825" cy="3785652"/>
          </a:xfrm>
          <a:prstGeom prst="rect">
            <a:avLst/>
          </a:prstGeom>
          <a:noFill/>
          <a:ln w="9525">
            <a:noFill/>
          </a:ln>
        </p:spPr>
        <p:txBody>
          <a:bodyPr wrap="square">
            <a:spAutoFit/>
          </a:bodyPr>
          <a:lstStyle/>
          <a:p>
            <a:pPr indent="0"/>
            <a:r>
              <a:rPr lang="zh-CN" sz="2400" b="1" dirty="0">
                <a:solidFill>
                  <a:schemeClr val="bg1"/>
                </a:solidFill>
                <a:latin typeface="+mj-ea"/>
                <a:ea typeface="+mj-ea"/>
                <a:cs typeface="+mj-ea"/>
              </a:rPr>
              <a:t>主要功能：</a:t>
            </a:r>
          </a:p>
          <a:p>
            <a:pPr indent="0"/>
            <a:endParaRPr lang="en-US" sz="2400" b="1" dirty="0">
              <a:solidFill>
                <a:schemeClr val="bg1"/>
              </a:solidFill>
              <a:latin typeface="+mj-ea"/>
              <a:ea typeface="+mj-ea"/>
              <a:cs typeface="+mj-ea"/>
            </a:endParaRPr>
          </a:p>
          <a:p>
            <a:pPr marL="342900" indent="-342900">
              <a:buAutoNum type="arabicParenR"/>
            </a:pPr>
            <a:r>
              <a:rPr lang="zh-CN" sz="2400" b="1" dirty="0">
                <a:solidFill>
                  <a:schemeClr val="bg1"/>
                </a:solidFill>
                <a:latin typeface="+mj-ea"/>
                <a:ea typeface="+mj-ea"/>
                <a:cs typeface="+mj-ea"/>
              </a:rPr>
              <a:t>社区（</a:t>
            </a:r>
            <a:r>
              <a:rPr lang="en-US" sz="2400" b="1" dirty="0">
                <a:solidFill>
                  <a:schemeClr val="bg1"/>
                </a:solidFill>
                <a:latin typeface="+mj-ea"/>
                <a:ea typeface="+mj-ea"/>
                <a:cs typeface="+mj-ea"/>
              </a:rPr>
              <a:t>Share</a:t>
            </a:r>
            <a:r>
              <a:rPr lang="zh-CN" sz="2400" b="1" dirty="0">
                <a:solidFill>
                  <a:schemeClr val="bg1"/>
                </a:solidFill>
                <a:latin typeface="+mj-ea"/>
                <a:ea typeface="+mj-ea"/>
                <a:cs typeface="+mj-ea"/>
              </a:rPr>
              <a:t>）以类似微博的形式，包括但不仅限于：动态的发赞评转，聊天群组，好友，实名身份认证，等级徽章。</a:t>
            </a:r>
            <a:endParaRPr lang="en-US" altLang="zh-CN" sz="2400" b="1" dirty="0">
              <a:solidFill>
                <a:schemeClr val="bg1"/>
              </a:solidFill>
              <a:latin typeface="+mj-ea"/>
              <a:ea typeface="+mj-ea"/>
              <a:cs typeface="+mj-ea"/>
            </a:endParaRPr>
          </a:p>
          <a:p>
            <a:pPr marL="342900" indent="-342900">
              <a:buAutoNum type="arabicParenR"/>
            </a:pPr>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2) </a:t>
            </a:r>
            <a:r>
              <a:rPr lang="zh-CN" sz="2400" b="1" dirty="0">
                <a:solidFill>
                  <a:schemeClr val="bg1"/>
                </a:solidFill>
                <a:latin typeface="+mj-ea"/>
                <a:ea typeface="+mj-ea"/>
                <a:cs typeface="+mj-ea"/>
              </a:rPr>
              <a:t>艺术品展示（</a:t>
            </a:r>
            <a:r>
              <a:rPr lang="en-US" sz="2400" b="1" dirty="0">
                <a:solidFill>
                  <a:schemeClr val="bg1"/>
                </a:solidFill>
                <a:latin typeface="+mj-ea"/>
                <a:ea typeface="+mj-ea"/>
                <a:cs typeface="+mj-ea"/>
              </a:rPr>
              <a:t>Show</a:t>
            </a:r>
            <a:r>
              <a:rPr lang="zh-CN" sz="2400" b="1" dirty="0">
                <a:solidFill>
                  <a:schemeClr val="bg1"/>
                </a:solidFill>
                <a:latin typeface="+mj-ea"/>
                <a:ea typeface="+mj-ea"/>
                <a:cs typeface="+mj-ea"/>
              </a:rPr>
              <a:t>）类似大部分艺术展示</a:t>
            </a:r>
            <a:r>
              <a:rPr lang="en-US" sz="2400" b="1" dirty="0">
                <a:solidFill>
                  <a:schemeClr val="bg1"/>
                </a:solidFill>
                <a:latin typeface="+mj-ea"/>
                <a:ea typeface="+mj-ea"/>
                <a:cs typeface="+mj-ea"/>
              </a:rPr>
              <a:t>APP</a:t>
            </a:r>
            <a:r>
              <a:rPr lang="zh-CN" sz="2400" b="1" dirty="0">
                <a:solidFill>
                  <a:schemeClr val="bg1"/>
                </a:solidFill>
                <a:latin typeface="+mj-ea"/>
                <a:ea typeface="+mj-ea"/>
                <a:cs typeface="+mj-ea"/>
              </a:rPr>
              <a:t>，包括但不仅限于：</a:t>
            </a:r>
            <a:r>
              <a:rPr lang="en-US" sz="2400" b="1" dirty="0">
                <a:solidFill>
                  <a:schemeClr val="bg1"/>
                </a:solidFill>
                <a:latin typeface="+mj-ea"/>
                <a:ea typeface="+mj-ea"/>
                <a:cs typeface="+mj-ea"/>
              </a:rPr>
              <a:t>AR</a:t>
            </a:r>
            <a:r>
              <a:rPr lang="zh-CN" sz="2400" b="1" dirty="0">
                <a:solidFill>
                  <a:schemeClr val="bg1"/>
                </a:solidFill>
                <a:latin typeface="+mj-ea"/>
                <a:ea typeface="+mj-ea"/>
                <a:cs typeface="+mj-ea"/>
              </a:rPr>
              <a:t>，高清，图片，文字，视频展示。</a:t>
            </a:r>
            <a:endParaRPr lang="en-US" altLang="zh-CN" sz="2400" b="1" dirty="0">
              <a:solidFill>
                <a:schemeClr val="bg1"/>
              </a:solidFill>
              <a:latin typeface="+mj-ea"/>
              <a:ea typeface="+mj-ea"/>
              <a:cs typeface="+mj-ea"/>
            </a:endParaRPr>
          </a:p>
          <a:p>
            <a:pPr indent="0"/>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3) </a:t>
            </a:r>
            <a:r>
              <a:rPr lang="zh-CN" sz="2400" b="1" dirty="0">
                <a:solidFill>
                  <a:schemeClr val="bg1"/>
                </a:solidFill>
                <a:latin typeface="+mj-ea"/>
                <a:ea typeface="+mj-ea"/>
                <a:cs typeface="+mj-ea"/>
              </a:rPr>
              <a:t>艺术品交易（</a:t>
            </a:r>
            <a:r>
              <a:rPr lang="en-US" sz="2400" b="1" dirty="0">
                <a:solidFill>
                  <a:schemeClr val="bg1"/>
                </a:solidFill>
                <a:latin typeface="+mj-ea"/>
                <a:ea typeface="+mj-ea"/>
                <a:cs typeface="+mj-ea"/>
              </a:rPr>
              <a:t>Shop</a:t>
            </a:r>
            <a:r>
              <a:rPr lang="zh-CN" sz="2400" b="1" dirty="0">
                <a:solidFill>
                  <a:schemeClr val="bg1"/>
                </a:solidFill>
                <a:latin typeface="+mj-ea"/>
                <a:ea typeface="+mj-ea"/>
                <a:cs typeface="+mj-ea"/>
              </a:rPr>
              <a:t>）类似于淘宝的形式，购买方式包括但不仅限于：预购、直购等。</a:t>
            </a:r>
            <a:endParaRPr lang="zh-CN" altLang="en-US" sz="2400" b="1" dirty="0">
              <a:solidFill>
                <a:schemeClr val="bg1"/>
              </a:solidFill>
              <a:latin typeface="+mj-ea"/>
              <a:ea typeface="+mj-ea"/>
              <a:cs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pic>
        <p:nvPicPr>
          <p:cNvPr id="6" name="图片 5"/>
          <p:cNvPicPr>
            <a:picLocks noChangeAspect="1"/>
          </p:cNvPicPr>
          <p:nvPr/>
        </p:nvPicPr>
        <p:blipFill>
          <a:blip r:embed="rId3" cstate="screen"/>
          <a:stretch>
            <a:fillRect/>
          </a:stretch>
        </p:blipFill>
        <p:spPr>
          <a:xfrm>
            <a:off x="0" y="0"/>
            <a:ext cx="12192000" cy="5996380"/>
          </a:xfrm>
          <a:prstGeom prst="rect">
            <a:avLst/>
          </a:prstGeom>
        </p:spPr>
      </p:pic>
      <p:sp>
        <p:nvSpPr>
          <p:cNvPr id="9" name="矩形 8"/>
          <p:cNvSpPr/>
          <p:nvPr/>
        </p:nvSpPr>
        <p:spPr>
          <a:xfrm>
            <a:off x="550220" y="617574"/>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4"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目标</a:t>
              </a:r>
            </a:p>
          </p:txBody>
        </p:sp>
      </p:grpSp>
      <p:pic>
        <p:nvPicPr>
          <p:cNvPr id="14" name="图片 13"/>
          <p:cNvPicPr>
            <a:picLocks noChangeAspect="1"/>
          </p:cNvPicPr>
          <p:nvPr/>
        </p:nvPicPr>
        <p:blipFill>
          <a:blip r:embed="rId5" cstate="screen"/>
          <a:stretch>
            <a:fillRect/>
          </a:stretch>
        </p:blipFill>
        <p:spPr>
          <a:xfrm>
            <a:off x="854966" y="1630906"/>
            <a:ext cx="3473674" cy="3446812"/>
          </a:xfrm>
          <a:prstGeom prst="rect">
            <a:avLst/>
          </a:prstGeom>
        </p:spPr>
      </p:pic>
      <p:pic>
        <p:nvPicPr>
          <p:cNvPr id="16" name="图片 15"/>
          <p:cNvPicPr>
            <a:picLocks noChangeAspect="1"/>
          </p:cNvPicPr>
          <p:nvPr/>
        </p:nvPicPr>
        <p:blipFill>
          <a:blip r:embed="rId6" cstate="screen"/>
          <a:stretch>
            <a:fillRect/>
          </a:stretch>
        </p:blipFill>
        <p:spPr>
          <a:xfrm>
            <a:off x="8237246" y="1781825"/>
            <a:ext cx="3215708" cy="3295893"/>
          </a:xfrm>
          <a:prstGeom prst="rect">
            <a:avLst/>
          </a:prstGeom>
        </p:spPr>
      </p:pic>
      <p:pic>
        <p:nvPicPr>
          <p:cNvPr id="17" name="图片占位符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7" cstate="screen"/>
          <a:srcRect/>
          <a:stretch>
            <a:fillRect/>
          </a:stretch>
        </p:blipFill>
        <p:spPr>
          <a:xfrm>
            <a:off x="9126008" y="2521313"/>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pic>
        <p:nvPicPr>
          <p:cNvPr id="18" name="图片占位符 4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screen"/>
          <a:srcRect/>
          <a:stretch>
            <a:fillRect/>
          </a:stretch>
        </p:blipFill>
        <p:spPr>
          <a:xfrm>
            <a:off x="1796511" y="2608550"/>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sp>
        <p:nvSpPr>
          <p:cNvPr id="25" name="TextBox 56"/>
          <p:cNvSpPr txBox="1"/>
          <p:nvPr/>
        </p:nvSpPr>
        <p:spPr>
          <a:xfrm>
            <a:off x="4244515" y="1794734"/>
            <a:ext cx="3894455" cy="3539430"/>
          </a:xfrm>
          <a:prstGeom prst="rect">
            <a:avLst/>
          </a:prstGeom>
          <a:noFill/>
        </p:spPr>
        <p:txBody>
          <a:bodyPr wrap="square" rtlCol="0">
            <a:spAutoFit/>
          </a:bodyPr>
          <a:lstStyle/>
          <a:p>
            <a:r>
              <a:rPr lang="zh-CN" altLang="en-US" sz="1600" b="1" dirty="0">
                <a:solidFill>
                  <a:schemeClr val="bg1"/>
                </a:solidFill>
                <a:latin typeface="+mj-lt"/>
              </a:rPr>
              <a:t>        实现艺术爱好者可以在我们的app上欣赏分享艺术品并可以进行线上艺术品交易以及艺术同好之间的方便交流</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对于原创艺术作者群体而言，目标是通过AR技术以及文字图片视频等方式更加全面细致的展现自己的作品，并可以进行艺术品金钱交易自身获得利益</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对于艺术爱好者而言，目标是可以方便细致的欣赏新颖鲜活的艺术作品并可以在社区当中分享自己的观点以及爱好展示找到与自己志同道合的艺术同好，在欣赏艺术品的同时遇到心仪的可以直接购买。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1" name="图片 30"/>
          <p:cNvPicPr>
            <a:picLocks noChangeAspect="1"/>
          </p:cNvPicPr>
          <p:nvPr/>
        </p:nvPicPr>
        <p:blipFill>
          <a:blip r:embed="rId5" cstate="screen"/>
          <a:stretch>
            <a:fillRect/>
          </a:stretch>
        </p:blipFill>
        <p:spPr>
          <a:xfrm>
            <a:off x="0" y="0"/>
            <a:ext cx="12192000" cy="5996380"/>
          </a:xfrm>
          <a:prstGeom prst="rect">
            <a:avLst/>
          </a:prstGeom>
        </p:spPr>
      </p:pic>
      <p:sp>
        <p:nvSpPr>
          <p:cNvPr id="34" name="矩形 33"/>
          <p:cNvSpPr/>
          <p:nvPr/>
        </p:nvSpPr>
        <p:spPr>
          <a:xfrm>
            <a:off x="501650" y="719455"/>
            <a:ext cx="11016615" cy="5916295"/>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644188" y="477737"/>
            <a:ext cx="2903622" cy="582015"/>
            <a:chOff x="1459832" y="2326104"/>
            <a:chExt cx="4283242" cy="513348"/>
          </a:xfrm>
        </p:grpSpPr>
        <p:pic>
          <p:nvPicPr>
            <p:cNvPr id="36" name="图片 3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5.</a:t>
              </a:r>
              <a:r>
                <a:rPr lang="zh-CN" sz="2400" dirty="0">
                  <a:solidFill>
                    <a:srgbClr val="354964"/>
                  </a:solidFill>
                  <a:latin typeface="文悦古体仿宋 (非商业用途)" pitchFamily="50" charset="-122"/>
                  <a:ea typeface="文悦古体仿宋 (非商业用途)" pitchFamily="50" charset="-122"/>
                </a:rPr>
                <a:t>人员介绍</a:t>
              </a:r>
            </a:p>
          </p:txBody>
        </p:sp>
      </p:grpSp>
      <p:sp>
        <p:nvSpPr>
          <p:cNvPr id="28" name="Freeform: Shape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rot="20700000">
            <a:off x="5276537" y="-810608"/>
            <a:ext cx="7670362" cy="6791702"/>
          </a:xfrm>
          <a:custGeom>
            <a:avLst/>
            <a:gdLst>
              <a:gd name="connsiteX0" fmla="*/ 2755838 w 5347554"/>
              <a:gd name="connsiteY0" fmla="*/ 1062 h 4734979"/>
              <a:gd name="connsiteX1" fmla="*/ 3553967 w 5347554"/>
              <a:gd name="connsiteY1" fmla="*/ 114424 h 4734979"/>
              <a:gd name="connsiteX2" fmla="*/ 4220987 w 5347554"/>
              <a:gd name="connsiteY2" fmla="*/ 370428 h 4734979"/>
              <a:gd name="connsiteX3" fmla="*/ 5052000 w 5347554"/>
              <a:gd name="connsiteY3" fmla="*/ 1166641 h 4734979"/>
              <a:gd name="connsiteX4" fmla="*/ 5131294 w 5347554"/>
              <a:gd name="connsiteY4" fmla="*/ 2153186 h 4734979"/>
              <a:gd name="connsiteX5" fmla="*/ 5048828 w 5347554"/>
              <a:gd name="connsiteY5" fmla="*/ 2232489 h 4734979"/>
              <a:gd name="connsiteX6" fmla="*/ 5204246 w 5347554"/>
              <a:gd name="connsiteY6" fmla="*/ 2283243 h 4734979"/>
              <a:gd name="connsiteX7" fmla="*/ 5283541 w 5347554"/>
              <a:gd name="connsiteY7" fmla="*/ 2470402 h 4734979"/>
              <a:gd name="connsiteX8" fmla="*/ 5346977 w 5347554"/>
              <a:gd name="connsiteY8" fmla="*/ 2746380 h 4734979"/>
              <a:gd name="connsiteX9" fmla="*/ 5121779 w 5347554"/>
              <a:gd name="connsiteY9" fmla="*/ 2895473 h 4734979"/>
              <a:gd name="connsiteX10" fmla="*/ 4994907 w 5347554"/>
              <a:gd name="connsiteY10" fmla="*/ 2914505 h 4734979"/>
              <a:gd name="connsiteX11" fmla="*/ 5039312 w 5347554"/>
              <a:gd name="connsiteY11" fmla="*/ 3123868 h 4734979"/>
              <a:gd name="connsiteX12" fmla="*/ 4991735 w 5347554"/>
              <a:gd name="connsiteY12" fmla="*/ 3215861 h 4734979"/>
              <a:gd name="connsiteX13" fmla="*/ 5194731 w 5347554"/>
              <a:gd name="connsiteY13" fmla="*/ 4170684 h 4734979"/>
              <a:gd name="connsiteX14" fmla="*/ 4731647 w 5347554"/>
              <a:gd name="connsiteY14" fmla="*/ 4491072 h 4734979"/>
              <a:gd name="connsiteX15" fmla="*/ 3830856 w 5347554"/>
              <a:gd name="connsiteY15" fmla="*/ 4697263 h 4734979"/>
              <a:gd name="connsiteX16" fmla="*/ 2803192 w 5347554"/>
              <a:gd name="connsiteY16" fmla="*/ 4722640 h 4734979"/>
              <a:gd name="connsiteX17" fmla="*/ 2273500 w 5347554"/>
              <a:gd name="connsiteY17" fmla="*/ 4722640 h 4734979"/>
              <a:gd name="connsiteX18" fmla="*/ 1826276 w 5347554"/>
              <a:gd name="connsiteY18" fmla="*/ 4675058 h 4734979"/>
              <a:gd name="connsiteX19" fmla="*/ 345044 w 5347554"/>
              <a:gd name="connsiteY19" fmla="*/ 4221438 h 4734979"/>
              <a:gd name="connsiteX20" fmla="*/ 456057 w 5347554"/>
              <a:gd name="connsiteY20" fmla="*/ 3291993 h 4734979"/>
              <a:gd name="connsiteX21" fmla="*/ 475088 w 5347554"/>
              <a:gd name="connsiteY21" fmla="*/ 3288821 h 4734979"/>
              <a:gd name="connsiteX22" fmla="*/ 557555 w 5347554"/>
              <a:gd name="connsiteY22" fmla="*/ 3139729 h 4734979"/>
              <a:gd name="connsiteX23" fmla="*/ 475088 w 5347554"/>
              <a:gd name="connsiteY23" fmla="*/ 3158762 h 4734979"/>
              <a:gd name="connsiteX24" fmla="*/ 256233 w 5347554"/>
              <a:gd name="connsiteY24" fmla="*/ 3149246 h 4734979"/>
              <a:gd name="connsiteX25" fmla="*/ 15176 w 5347554"/>
              <a:gd name="connsiteY25" fmla="*/ 2911333 h 4734979"/>
              <a:gd name="connsiteX26" fmla="*/ 2489 w 5347554"/>
              <a:gd name="connsiteY26" fmla="*/ 2863751 h 4734979"/>
              <a:gd name="connsiteX27" fmla="*/ 151564 w 5347554"/>
              <a:gd name="connsiteY27" fmla="*/ 2743208 h 4734979"/>
              <a:gd name="connsiteX28" fmla="*/ 183281 w 5347554"/>
              <a:gd name="connsiteY28" fmla="*/ 2651216 h 4734979"/>
              <a:gd name="connsiteX29" fmla="*/ 126189 w 5347554"/>
              <a:gd name="connsiteY29" fmla="*/ 2517984 h 4734979"/>
              <a:gd name="connsiteX30" fmla="*/ 395793 w 5347554"/>
              <a:gd name="connsiteY30" fmla="*/ 2302277 h 4734979"/>
              <a:gd name="connsiteX31" fmla="*/ 281608 w 5347554"/>
              <a:gd name="connsiteY31" fmla="*/ 2137324 h 4734979"/>
              <a:gd name="connsiteX32" fmla="*/ 278436 w 5347554"/>
              <a:gd name="connsiteY32" fmla="*/ 2137324 h 4734979"/>
              <a:gd name="connsiteX33" fmla="*/ 275265 w 5347554"/>
              <a:gd name="connsiteY33" fmla="*/ 2124636 h 4734979"/>
              <a:gd name="connsiteX34" fmla="*/ 462401 w 5347554"/>
              <a:gd name="connsiteY34" fmla="*/ 1065132 h 4734979"/>
              <a:gd name="connsiteX35" fmla="*/ 1439316 w 5347554"/>
              <a:gd name="connsiteY35" fmla="*/ 230852 h 4734979"/>
              <a:gd name="connsiteX36" fmla="*/ 2755838 w 5347554"/>
              <a:gd name="connsiteY36" fmla="*/ 1062 h 473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47554" h="4734979">
                <a:moveTo>
                  <a:pt x="2755838" y="1062"/>
                </a:moveTo>
                <a:cubicBezTo>
                  <a:pt x="3025284" y="7719"/>
                  <a:pt x="3293984" y="45671"/>
                  <a:pt x="3553967" y="114424"/>
                </a:cubicBezTo>
                <a:cubicBezTo>
                  <a:pt x="3785063" y="175537"/>
                  <a:pt x="4009269" y="260988"/>
                  <a:pt x="4220987" y="370428"/>
                </a:cubicBezTo>
                <a:cubicBezTo>
                  <a:pt x="4569885" y="551241"/>
                  <a:pt x="4871207" y="811358"/>
                  <a:pt x="5052000" y="1166641"/>
                </a:cubicBezTo>
                <a:cubicBezTo>
                  <a:pt x="5191559" y="1442620"/>
                  <a:pt x="5369179" y="1883551"/>
                  <a:pt x="5131294" y="2153186"/>
                </a:cubicBezTo>
                <a:cubicBezTo>
                  <a:pt x="5105920" y="2181735"/>
                  <a:pt x="5080546" y="2207112"/>
                  <a:pt x="5048828" y="2232489"/>
                </a:cubicBezTo>
                <a:cubicBezTo>
                  <a:pt x="5099576" y="2229317"/>
                  <a:pt x="5153497" y="2242006"/>
                  <a:pt x="5204246" y="2283243"/>
                </a:cubicBezTo>
                <a:cubicBezTo>
                  <a:pt x="5264511" y="2333999"/>
                  <a:pt x="5267682" y="2400614"/>
                  <a:pt x="5283541" y="2470402"/>
                </a:cubicBezTo>
                <a:cubicBezTo>
                  <a:pt x="5305744" y="2549705"/>
                  <a:pt x="5353321" y="2660732"/>
                  <a:pt x="5346977" y="2746380"/>
                </a:cubicBezTo>
                <a:cubicBezTo>
                  <a:pt x="5340634" y="2857406"/>
                  <a:pt x="5210590" y="2882783"/>
                  <a:pt x="5121779" y="2895473"/>
                </a:cubicBezTo>
                <a:cubicBezTo>
                  <a:pt x="5077374" y="2904989"/>
                  <a:pt x="4991735" y="2914505"/>
                  <a:pt x="4994907" y="2914505"/>
                </a:cubicBezTo>
                <a:cubicBezTo>
                  <a:pt x="4972704" y="2955743"/>
                  <a:pt x="5045655" y="3063597"/>
                  <a:pt x="5039312" y="3123868"/>
                </a:cubicBezTo>
                <a:cubicBezTo>
                  <a:pt x="5032969" y="3168279"/>
                  <a:pt x="5017110" y="3196828"/>
                  <a:pt x="4991735" y="3215861"/>
                </a:cubicBezTo>
                <a:cubicBezTo>
                  <a:pt x="5296228" y="3330060"/>
                  <a:pt x="5283541" y="3920083"/>
                  <a:pt x="5194731" y="4170684"/>
                </a:cubicBezTo>
                <a:cubicBezTo>
                  <a:pt x="5112264" y="4399079"/>
                  <a:pt x="4953674" y="4446661"/>
                  <a:pt x="4731647" y="4491072"/>
                </a:cubicBezTo>
                <a:cubicBezTo>
                  <a:pt x="4430326" y="4554515"/>
                  <a:pt x="4135349" y="4649681"/>
                  <a:pt x="3830856" y="4697263"/>
                </a:cubicBezTo>
                <a:cubicBezTo>
                  <a:pt x="3485129" y="4748017"/>
                  <a:pt x="3148918" y="4706779"/>
                  <a:pt x="2803192" y="4722640"/>
                </a:cubicBezTo>
                <a:cubicBezTo>
                  <a:pt x="2625570" y="4732157"/>
                  <a:pt x="2451121" y="4744845"/>
                  <a:pt x="2273500" y="4722640"/>
                </a:cubicBezTo>
                <a:cubicBezTo>
                  <a:pt x="2124425" y="4706779"/>
                  <a:pt x="1978522" y="4678230"/>
                  <a:pt x="1826276" y="4675058"/>
                </a:cubicBezTo>
                <a:cubicBezTo>
                  <a:pt x="1344162" y="4656025"/>
                  <a:pt x="576586" y="4754362"/>
                  <a:pt x="345044" y="4221438"/>
                </a:cubicBezTo>
                <a:cubicBezTo>
                  <a:pt x="246718" y="3993042"/>
                  <a:pt x="88127" y="3377641"/>
                  <a:pt x="456057" y="3291993"/>
                </a:cubicBezTo>
                <a:cubicBezTo>
                  <a:pt x="462401" y="3288821"/>
                  <a:pt x="468744" y="3288821"/>
                  <a:pt x="475088" y="3288821"/>
                </a:cubicBezTo>
                <a:cubicBezTo>
                  <a:pt x="487775" y="3231722"/>
                  <a:pt x="516321" y="3180967"/>
                  <a:pt x="557555" y="3139729"/>
                </a:cubicBezTo>
                <a:cubicBezTo>
                  <a:pt x="532180" y="3146073"/>
                  <a:pt x="503633" y="3155590"/>
                  <a:pt x="475088" y="3158762"/>
                </a:cubicBezTo>
                <a:cubicBezTo>
                  <a:pt x="405308" y="3165107"/>
                  <a:pt x="329185" y="3168279"/>
                  <a:pt x="256233" y="3149246"/>
                </a:cubicBezTo>
                <a:cubicBezTo>
                  <a:pt x="107158" y="3114351"/>
                  <a:pt x="113502" y="3009670"/>
                  <a:pt x="15176" y="2911333"/>
                </a:cubicBezTo>
                <a:cubicBezTo>
                  <a:pt x="2489" y="2898644"/>
                  <a:pt x="-3854" y="2879612"/>
                  <a:pt x="2489" y="2863751"/>
                </a:cubicBezTo>
                <a:cubicBezTo>
                  <a:pt x="27863" y="2793963"/>
                  <a:pt x="103987" y="2790790"/>
                  <a:pt x="151564" y="2743208"/>
                </a:cubicBezTo>
                <a:cubicBezTo>
                  <a:pt x="221343" y="2676593"/>
                  <a:pt x="208656" y="2743209"/>
                  <a:pt x="183281" y="2651216"/>
                </a:cubicBezTo>
                <a:cubicBezTo>
                  <a:pt x="167422" y="2587772"/>
                  <a:pt x="126189" y="2590944"/>
                  <a:pt x="126189" y="2517984"/>
                </a:cubicBezTo>
                <a:cubicBezTo>
                  <a:pt x="126190" y="2362548"/>
                  <a:pt x="265748" y="2295933"/>
                  <a:pt x="395793" y="2302277"/>
                </a:cubicBezTo>
                <a:cubicBezTo>
                  <a:pt x="348216" y="2254694"/>
                  <a:pt x="306982" y="2200768"/>
                  <a:pt x="281608" y="2137324"/>
                </a:cubicBezTo>
                <a:cubicBezTo>
                  <a:pt x="281608" y="2137324"/>
                  <a:pt x="281608" y="2137324"/>
                  <a:pt x="278436" y="2137324"/>
                </a:cubicBezTo>
                <a:cubicBezTo>
                  <a:pt x="278436" y="2134152"/>
                  <a:pt x="275265" y="2127808"/>
                  <a:pt x="275265" y="2124636"/>
                </a:cubicBezTo>
                <a:cubicBezTo>
                  <a:pt x="167423" y="1778870"/>
                  <a:pt x="306982" y="1369660"/>
                  <a:pt x="462401" y="1065132"/>
                </a:cubicBezTo>
                <a:cubicBezTo>
                  <a:pt x="674911" y="655923"/>
                  <a:pt x="1017466" y="398977"/>
                  <a:pt x="1439316" y="230852"/>
                </a:cubicBezTo>
                <a:cubicBezTo>
                  <a:pt x="1855615" y="65801"/>
                  <a:pt x="2306761" y="-10034"/>
                  <a:pt x="2755838" y="1062"/>
                </a:cubicBezTo>
                <a:close/>
              </a:path>
            </a:pathLst>
          </a:custGeom>
          <a:solidFill>
            <a:schemeClr val="bg1">
              <a:lumMod val="75000"/>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645795" y="1127125"/>
          <a:ext cx="10728325" cy="5340985"/>
        </p:xfrm>
        <a:graphic>
          <a:graphicData uri="http://schemas.openxmlformats.org/drawingml/2006/table">
            <a:tbl>
              <a:tblPr firstRow="1" bandRow="1">
                <a:tableStyleId>{5940675A-B579-460E-94D1-54222C63F5DA}</a:tableStyleId>
              </a:tblPr>
              <a:tblGrid>
                <a:gridCol w="1175385">
                  <a:extLst>
                    <a:ext uri="{9D8B030D-6E8A-4147-A177-3AD203B41FA5}">
                      <a16:colId xmlns:a16="http://schemas.microsoft.com/office/drawing/2014/main" val="20000"/>
                    </a:ext>
                  </a:extLst>
                </a:gridCol>
                <a:gridCol w="2143125">
                  <a:extLst>
                    <a:ext uri="{9D8B030D-6E8A-4147-A177-3AD203B41FA5}">
                      <a16:colId xmlns:a16="http://schemas.microsoft.com/office/drawing/2014/main" val="20001"/>
                    </a:ext>
                  </a:extLst>
                </a:gridCol>
                <a:gridCol w="2823210">
                  <a:extLst>
                    <a:ext uri="{9D8B030D-6E8A-4147-A177-3AD203B41FA5}">
                      <a16:colId xmlns:a16="http://schemas.microsoft.com/office/drawing/2014/main" val="20002"/>
                    </a:ext>
                  </a:extLst>
                </a:gridCol>
                <a:gridCol w="4586605">
                  <a:extLst>
                    <a:ext uri="{9D8B030D-6E8A-4147-A177-3AD203B41FA5}">
                      <a16:colId xmlns:a16="http://schemas.microsoft.com/office/drawing/2014/main" val="20003"/>
                    </a:ext>
                  </a:extLst>
                </a:gridCol>
              </a:tblGrid>
              <a:tr h="2438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职称</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60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领导、执行和管理项目团队；负责制定详细工作计划及时间管理计划；负责文档审阅与完善；参与软件的设计；递交每周小组作业；负责软件的交付工作；</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邮箱：31701190@stu.zucc.edu.cn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980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配置管理员</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负责制定配置管理计划；针对项目镜像配置库的规划；搭建配置管理环境；建立和维护配置库；</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邮箱：31701418@stu.zucc.edu.cn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4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主要设计人员/进度管理员</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负责软件的设计及并撰写软件设计报告；</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邮箱：31701403@stu.zucc.edu.cn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82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邮箱：31701404@stu.zucc.edu.cn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邮箱：31701237@stu.zucc.edu.cn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1+#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417234" y="2809135"/>
            <a:ext cx="7294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计划安排和分工</a:t>
            </a:r>
          </a:p>
        </p:txBody>
      </p:sp>
      <p:sp>
        <p:nvSpPr>
          <p:cNvPr id="26" name="文本框 25"/>
          <p:cNvSpPr txBox="1"/>
          <p:nvPr/>
        </p:nvSpPr>
        <p:spPr>
          <a:xfrm>
            <a:off x="3842239" y="1901203"/>
            <a:ext cx="461391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TWO</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2" name="图片 31"/>
          <p:cNvPicPr>
            <a:picLocks noChangeAspect="1"/>
          </p:cNvPicPr>
          <p:nvPr/>
        </p:nvPicPr>
        <p:blipFill>
          <a:blip r:embed="rId5" cstate="screen"/>
          <a:stretch>
            <a:fillRect/>
          </a:stretch>
        </p:blipFill>
        <p:spPr>
          <a:xfrm>
            <a:off x="0" y="0"/>
            <a:ext cx="12192000" cy="5996380"/>
          </a:xfrm>
          <a:prstGeom prst="rect">
            <a:avLst/>
          </a:prstGeom>
        </p:spPr>
      </p:pic>
      <p:sp>
        <p:nvSpPr>
          <p:cNvPr id="33" name="矩形 32"/>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5843" y="477737"/>
            <a:ext cx="4225925" cy="582295"/>
            <a:chOff x="385423" y="2326104"/>
            <a:chExt cx="6233821" cy="513595"/>
          </a:xfrm>
        </p:grpSpPr>
        <p:pic>
          <p:nvPicPr>
            <p:cNvPr id="37" name="图片 36"/>
            <p:cNvPicPr>
              <a:picLocks noChangeAspect="1"/>
            </p:cNvPicPr>
            <p:nvPr/>
          </p:nvPicPr>
          <p:blipFill>
            <a:blip r:embed="rId6" cstate="screen"/>
            <a:stretch>
              <a:fillRect/>
            </a:stretch>
          </p:blipFill>
          <p:spPr>
            <a:xfrm>
              <a:off x="385423" y="2326104"/>
              <a:ext cx="6233821" cy="513595"/>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924969" y="2379312"/>
              <a:ext cx="5588426"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主要任务分解与负责人</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3" name="Straight Connector 2"/>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占位符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7" cstate="screen"/>
          <a:srcRect/>
          <a:stretch>
            <a:fillRect/>
          </a:stretch>
        </p:blipFill>
        <p:spPr>
          <a:xfrm>
            <a:off x="1043678" y="1430470"/>
            <a:ext cx="2714171" cy="3425372"/>
          </a:xfrm>
        </p:spPr>
      </p:pic>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4194" y="1288150"/>
            <a:ext cx="571688" cy="571688"/>
            <a:chOff x="1277258" y="3143156"/>
            <a:chExt cx="571688" cy="571688"/>
          </a:xfrm>
          <a:solidFill>
            <a:srgbClr val="D6B78F"/>
          </a:solidFill>
        </p:grpSpPr>
        <p:sp>
          <p:nvSpPr>
            <p:cNvPr id="31" name="Oval 30"/>
            <p:cNvSpPr/>
            <p:nvPr/>
          </p:nvSpPr>
          <p:spPr>
            <a:xfrm>
              <a:off x="1277258" y="3143156"/>
              <a:ext cx="571688" cy="571688"/>
            </a:xfrm>
            <a:prstGeom prst="ellipse">
              <a:avLst/>
            </a:prstGeom>
            <a:grpFill/>
            <a:ln>
              <a:noFill/>
            </a:ln>
            <a:effectLst>
              <a:outerShdw blurRad="533400" dist="330200" dir="5400000" sx="62000" sy="62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3"/>
            <p:cNvSpPr>
              <a:spLocks noEditPoints="1"/>
            </p:cNvSpPr>
            <p:nvPr/>
          </p:nvSpPr>
          <p:spPr bwMode="auto">
            <a:xfrm>
              <a:off x="1435252" y="3286869"/>
              <a:ext cx="255700" cy="284263"/>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grpFill/>
            <a:ln>
              <a:noFill/>
            </a:ln>
          </p:spPr>
          <p:txBody>
            <a:bodyPr vert="horz" wrap="square" lIns="91440" tIns="45720" rIns="91440" bIns="45720" numCol="1" anchor="t" anchorCtr="0" compatLnSpc="1"/>
            <a:lstStyle/>
            <a:p>
              <a:endParaRPr lang="en-US"/>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6" name="表格 5"/>
          <p:cNvGraphicFramePr/>
          <p:nvPr>
            <p:custDataLst>
              <p:tags r:id="rId1"/>
            </p:custDataLst>
          </p:nvPr>
        </p:nvGraphicFramePr>
        <p:xfrm>
          <a:off x="3915843" y="1321441"/>
          <a:ext cx="7491963" cy="3840480"/>
        </p:xfrm>
        <a:graphic>
          <a:graphicData uri="http://schemas.openxmlformats.org/drawingml/2006/table">
            <a:tbl>
              <a:tblPr firstRow="1" bandRow="1">
                <a:tableStyleId>{5940675A-B579-460E-94D1-54222C63F5DA}</a:tableStyleId>
              </a:tblPr>
              <a:tblGrid>
                <a:gridCol w="753230">
                  <a:extLst>
                    <a:ext uri="{9D8B030D-6E8A-4147-A177-3AD203B41FA5}">
                      <a16:colId xmlns:a16="http://schemas.microsoft.com/office/drawing/2014/main" val="20000"/>
                    </a:ext>
                  </a:extLst>
                </a:gridCol>
                <a:gridCol w="1905652">
                  <a:extLst>
                    <a:ext uri="{9D8B030D-6E8A-4147-A177-3AD203B41FA5}">
                      <a16:colId xmlns:a16="http://schemas.microsoft.com/office/drawing/2014/main" val="20001"/>
                    </a:ext>
                  </a:extLst>
                </a:gridCol>
                <a:gridCol w="3670283">
                  <a:extLst>
                    <a:ext uri="{9D8B030D-6E8A-4147-A177-3AD203B41FA5}">
                      <a16:colId xmlns:a16="http://schemas.microsoft.com/office/drawing/2014/main" val="20002"/>
                    </a:ext>
                  </a:extLst>
                </a:gridCol>
                <a:gridCol w="1162798">
                  <a:extLst>
                    <a:ext uri="{9D8B030D-6E8A-4147-A177-3AD203B41FA5}">
                      <a16:colId xmlns:a16="http://schemas.microsoft.com/office/drawing/2014/main" val="20003"/>
                    </a:ext>
                  </a:extLst>
                </a:gridCol>
              </a:tblGrid>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前提任务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愿景与可行性、访谈、移情、</a:t>
                      </a: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原型测试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评审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项目计划，详细设计，高保真原型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7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style.rotation</p:attrName>
                                        </p:attrNameLst>
                                      </p:cBhvr>
                                      <p:tavLst>
                                        <p:tav tm="0">
                                          <p:val>
                                            <p:fltVal val="360"/>
                                          </p:val>
                                        </p:tav>
                                        <p:tav tm="100000">
                                          <p:val>
                                            <p:fltVal val="0"/>
                                          </p:val>
                                        </p:tav>
                                      </p:tavLst>
                                    </p:anim>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c2c25c4-1995-4bc1-8b84-cfd0cf71477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b8fb517-ecbb-4a07-bde7-8daab598ce9b}"/>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5898ce5-ad59-432e-81fa-f108665ad1a5}"/>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9212a13e-9bef-4c0a-9c77-76d8ba7c3dd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736fb1a-40ff-4ca4-91ba-51b48f60351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cdd9d06-b3de-43b3-b046-4357da1e7dd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d04ff99-8606-45b4-a655-824e6d890ac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a401a03-770e-4e38-b5d0-c2316c11cbe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c4bf592-4fd3-4689-a48f-430c9c72b54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3c25778-9158-4fcc-a793-40a03c457fc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2d427af-5a4a-46c7-8e5b-356d6eacd47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f25203c9-959a-4284-9a90-5c1c462be0ec}"/>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3683</Words>
  <Application>Microsoft Office PowerPoint</Application>
  <PresentationFormat>宽屏</PresentationFormat>
  <Paragraphs>584</Paragraphs>
  <Slides>40</Slides>
  <Notes>32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40</vt:i4>
      </vt:variant>
    </vt:vector>
  </HeadingPairs>
  <TitlesOfParts>
    <vt:vector size="49" baseType="lpstr">
      <vt:lpstr>Castro Script PERSONAL USE ONLY</vt:lpstr>
      <vt:lpstr>等线</vt:lpstr>
      <vt:lpstr>等线 Light</vt:lpstr>
      <vt:lpstr>宋体</vt:lpstr>
      <vt:lpstr>文悦古体仿宋 (非商业用途)</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1281701904@qq.com</cp:lastModifiedBy>
  <cp:revision>86</cp:revision>
  <dcterms:created xsi:type="dcterms:W3CDTF">2018-11-30T06:52:00Z</dcterms:created>
  <dcterms:modified xsi:type="dcterms:W3CDTF">2020-06-10T14:05:40Z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